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Lst>
  <p:notesMasterIdLst>
    <p:notesMasterId r:id="rId31"/>
  </p:notesMasterIdLst>
  <p:sldIdLst>
    <p:sldId id="256" r:id="rId2"/>
    <p:sldId id="262" r:id="rId3"/>
    <p:sldId id="300" r:id="rId4"/>
    <p:sldId id="261" r:id="rId5"/>
    <p:sldId id="264" r:id="rId6"/>
    <p:sldId id="294" r:id="rId7"/>
    <p:sldId id="258" r:id="rId8"/>
    <p:sldId id="259" r:id="rId9"/>
    <p:sldId id="291" r:id="rId10"/>
    <p:sldId id="257" r:id="rId11"/>
    <p:sldId id="274" r:id="rId12"/>
    <p:sldId id="282" r:id="rId13"/>
    <p:sldId id="283" r:id="rId14"/>
    <p:sldId id="285" r:id="rId15"/>
    <p:sldId id="284" r:id="rId16"/>
    <p:sldId id="286" r:id="rId17"/>
    <p:sldId id="299" r:id="rId18"/>
    <p:sldId id="287" r:id="rId19"/>
    <p:sldId id="301" r:id="rId20"/>
    <p:sldId id="302" r:id="rId21"/>
    <p:sldId id="303" r:id="rId22"/>
    <p:sldId id="304" r:id="rId23"/>
    <p:sldId id="288" r:id="rId24"/>
    <p:sldId id="289" r:id="rId25"/>
    <p:sldId id="290" r:id="rId26"/>
    <p:sldId id="292" r:id="rId27"/>
    <p:sldId id="293" r:id="rId28"/>
    <p:sldId id="277" r:id="rId29"/>
    <p:sldId id="278" r:id="rId3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94660"/>
  </p:normalViewPr>
  <p:slideViewPr>
    <p:cSldViewPr>
      <p:cViewPr varScale="1">
        <p:scale>
          <a:sx n="110" d="100"/>
          <a:sy n="110" d="100"/>
        </p:scale>
        <p:origin x="1872"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sr-Latn-R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83A77510-F49C-4176-BD42-85D655CFAA42}" type="datetimeFigureOut">
              <a:rPr lang="sr-Latn-RS"/>
              <a:pPr>
                <a:defRPr/>
              </a:pPr>
              <a:t>27.2.2020</a:t>
            </a:fld>
            <a:endParaRPr lang="sr-Latn-R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sr-Latn-RS"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sr-Latn-RS" noProof="0" smtClean="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sr-Latn-R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A8E156C0-5E90-4E0B-9BAB-3DBCC32CA093}" type="slidenum">
              <a:rPr lang="sr-Latn-RS"/>
              <a:pPr>
                <a:defRPr/>
              </a:pPr>
              <a:t>‹#›</a:t>
            </a:fld>
            <a:endParaRPr lang="sr-Latn-RS"/>
          </a:p>
        </p:txBody>
      </p:sp>
    </p:spTree>
    <p:extLst>
      <p:ext uri="{BB962C8B-B14F-4D97-AF65-F5344CB8AC3E}">
        <p14:creationId xmlns:p14="http://schemas.microsoft.com/office/powerpoint/2010/main" val="17774867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sr-Latn-RS" altLang="sr-Latn-R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2DD3EB-3460-40A6-BBAC-77D943307EBD}" type="slidenum">
              <a:rPr lang="sr-Latn-RS" altLang="sr-Latn-RS" smtClean="0"/>
              <a:pPr/>
              <a:t>1</a:t>
            </a:fld>
            <a:endParaRPr lang="sr-Latn-RS" altLang="sr-Latn-RS" smtClean="0"/>
          </a:p>
        </p:txBody>
      </p:sp>
    </p:spTree>
    <p:extLst>
      <p:ext uri="{BB962C8B-B14F-4D97-AF65-F5344CB8AC3E}">
        <p14:creationId xmlns:p14="http://schemas.microsoft.com/office/powerpoint/2010/main" val="19195709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useBgFill="1">
        <p:nvSpPr>
          <p:cNvPr id="5" name="Rounded Rectangle 4"/>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en-US" smtClean="0"/>
              <a:t>Click to edit Master title style</a:t>
            </a:r>
            <a:endParaRPr lang="en-US"/>
          </a:p>
        </p:txBody>
      </p:sp>
      <p:sp>
        <p:nvSpPr>
          <p:cNvPr id="11" name="Date Placeholder 27"/>
          <p:cNvSpPr>
            <a:spLocks noGrp="1"/>
          </p:cNvSpPr>
          <p:nvPr>
            <p:ph type="dt" sz="half" idx="10"/>
          </p:nvPr>
        </p:nvSpPr>
        <p:spPr/>
        <p:txBody>
          <a:bodyPr/>
          <a:lstStyle>
            <a:lvl1pPr>
              <a:defRPr/>
            </a:lvl1pPr>
          </a:lstStyle>
          <a:p>
            <a:pPr>
              <a:defRPr/>
            </a:pPr>
            <a:endParaRPr lang="en-US"/>
          </a:p>
        </p:txBody>
      </p:sp>
      <p:sp>
        <p:nvSpPr>
          <p:cNvPr id="12" name="Footer Placeholder 16"/>
          <p:cNvSpPr>
            <a:spLocks noGrp="1"/>
          </p:cNvSpPr>
          <p:nvPr>
            <p:ph type="ftr" sz="quarter" idx="11"/>
          </p:nvPr>
        </p:nvSpPr>
        <p:spPr/>
        <p:txBody>
          <a:bodyPr/>
          <a:lstStyle>
            <a:lvl1pPr>
              <a:defRPr/>
            </a:lvl1pPr>
          </a:lstStyle>
          <a:p>
            <a:pPr>
              <a:defRPr/>
            </a:pPr>
            <a:endParaRPr lang="en-US"/>
          </a:p>
        </p:txBody>
      </p:sp>
      <p:sp>
        <p:nvSpPr>
          <p:cNvPr id="13" name="Slide Number Placeholder 28"/>
          <p:cNvSpPr>
            <a:spLocks noGrp="1"/>
          </p:cNvSpPr>
          <p:nvPr>
            <p:ph type="sldNum" sz="quarter" idx="12"/>
          </p:nvPr>
        </p:nvSpPr>
        <p:spPr/>
        <p:txBody>
          <a:bodyPr/>
          <a:lstStyle>
            <a:lvl1pPr>
              <a:defRPr/>
            </a:lvl1pPr>
          </a:lstStyle>
          <a:p>
            <a:pPr>
              <a:defRPr/>
            </a:pPr>
            <a:fld id="{4400AFB7-8781-469D-A5C3-86C437A6CDF4}" type="slidenum">
              <a:rPr lang="en-US" altLang="sr-Latn-RS"/>
              <a:pPr>
                <a:defRPr/>
              </a:pPr>
              <a:t>‹#›</a:t>
            </a:fld>
            <a:endParaRPr lang="en-US" altLang="sr-Latn-RS"/>
          </a:p>
        </p:txBody>
      </p:sp>
    </p:spTree>
    <p:extLst>
      <p:ext uri="{BB962C8B-B14F-4D97-AF65-F5344CB8AC3E}">
        <p14:creationId xmlns:p14="http://schemas.microsoft.com/office/powerpoint/2010/main" val="337446934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2BB3F6E-1E65-49BB-B1B5-451485C987A8}" type="slidenum">
              <a:rPr lang="en-US" altLang="sr-Latn-RS"/>
              <a:pPr>
                <a:defRPr/>
              </a:pPr>
              <a:t>‹#›</a:t>
            </a:fld>
            <a:endParaRPr lang="en-US" altLang="sr-Latn-RS"/>
          </a:p>
        </p:txBody>
      </p:sp>
    </p:spTree>
    <p:extLst>
      <p:ext uri="{BB962C8B-B14F-4D97-AF65-F5344CB8AC3E}">
        <p14:creationId xmlns:p14="http://schemas.microsoft.com/office/powerpoint/2010/main" val="3453816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A2A04EA-17F8-4CB6-8079-884C797B3509}" type="slidenum">
              <a:rPr lang="en-US" altLang="sr-Latn-RS"/>
              <a:pPr>
                <a:defRPr/>
              </a:pPr>
              <a:t>‹#›</a:t>
            </a:fld>
            <a:endParaRPr lang="en-US" altLang="sr-Latn-RS"/>
          </a:p>
        </p:txBody>
      </p:sp>
    </p:spTree>
    <p:extLst>
      <p:ext uri="{BB962C8B-B14F-4D97-AF65-F5344CB8AC3E}">
        <p14:creationId xmlns:p14="http://schemas.microsoft.com/office/powerpoint/2010/main" val="2990238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8291264" cy="5793507"/>
          </a:xfrm>
        </p:spPr>
        <p:txBody>
          <a:bodyPr/>
          <a:lstStyle>
            <a:lvl1pPr marL="342900" indent="-342900" algn="just">
              <a:buFont typeface="Wingdings" pitchFamily="2" charset="2"/>
              <a:buChar char="Ø"/>
              <a:defRPr sz="2400"/>
            </a:lvl1pPr>
            <a:lvl2pPr marL="742950" indent="-285750" algn="just">
              <a:buFont typeface="Arial" pitchFamily="34" charset="0"/>
              <a:buChar char="•"/>
              <a:defRPr sz="2000"/>
            </a:lvl2pPr>
            <a:lvl3pPr marL="1143000" indent="-228600" algn="just">
              <a:buFont typeface="Calibri" pitchFamily="34" charset="0"/>
              <a:buChar char="–"/>
              <a:defRPr sz="1800"/>
            </a:lvl3pPr>
            <a:lvl4pPr algn="just">
              <a:defRPr sz="1800"/>
            </a:lvl4pPr>
            <a:lvl5pPr algn="just">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r-Latn-RS" dirty="0"/>
          </a:p>
        </p:txBody>
      </p:sp>
      <p:sp>
        <p:nvSpPr>
          <p:cNvPr id="4" name="Date Placeholder 3"/>
          <p:cNvSpPr>
            <a:spLocks noGrp="1"/>
          </p:cNvSpPr>
          <p:nvPr>
            <p:ph type="dt" sz="half" idx="10"/>
          </p:nvPr>
        </p:nvSpPr>
        <p:spPr/>
        <p:txBody>
          <a:bodyPr/>
          <a:lstStyle/>
          <a:p>
            <a:fld id="{898FA6ED-2FEB-4799-92D0-7185A5536C47}" type="datetimeFigureOut">
              <a:rPr lang="sr-Latn-RS" smtClean="0"/>
              <a:t>27.2.2020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9CE8F954-BDAD-4323-9617-10A9B6F83C0B}" type="slidenum">
              <a:rPr lang="sr-Latn-RS" smtClean="0"/>
              <a:t>‹#›</a:t>
            </a:fld>
            <a:endParaRPr lang="sr-Latn-RS"/>
          </a:p>
        </p:txBody>
      </p:sp>
    </p:spTree>
    <p:extLst>
      <p:ext uri="{BB962C8B-B14F-4D97-AF65-F5344CB8AC3E}">
        <p14:creationId xmlns:p14="http://schemas.microsoft.com/office/powerpoint/2010/main" val="2229923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914400" y="1447800"/>
            <a:ext cx="77724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1F116CF4-0854-4F90-9082-A5591C08641E}" type="slidenum">
              <a:rPr lang="en-US" altLang="sr-Latn-RS"/>
              <a:pPr>
                <a:defRPr/>
              </a:pPr>
              <a:t>‹#›</a:t>
            </a:fld>
            <a:endParaRPr lang="en-US" altLang="sr-Latn-RS"/>
          </a:p>
        </p:txBody>
      </p:sp>
    </p:spTree>
    <p:extLst>
      <p:ext uri="{BB962C8B-B14F-4D97-AF65-F5344CB8AC3E}">
        <p14:creationId xmlns:p14="http://schemas.microsoft.com/office/powerpoint/2010/main" val="1331933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useBgFill="1">
        <p:nvSpPr>
          <p:cNvPr id="5" name="Rounded Rectangle 4"/>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722313" y="952500"/>
            <a:ext cx="7772400" cy="1362075"/>
          </a:xfrm>
        </p:spPr>
        <p:txBody>
          <a:bodyPr/>
          <a:lstStyle>
            <a:lvl1pPr algn="l">
              <a:buNone/>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endParaRPr lang="en-US"/>
          </a:p>
        </p:txBody>
      </p:sp>
      <p:sp>
        <p:nvSpPr>
          <p:cNvPr id="10" name="Footer Placeholder 4"/>
          <p:cNvSpPr>
            <a:spLocks noGrp="1"/>
          </p:cNvSpPr>
          <p:nvPr>
            <p:ph type="ftr" sz="quarter" idx="11"/>
          </p:nvPr>
        </p:nvSpPr>
        <p:spPr>
          <a:xfrm>
            <a:off x="800100" y="6172200"/>
            <a:ext cx="4000500" cy="457200"/>
          </a:xfrm>
        </p:spPr>
        <p:txBody>
          <a:bodyPr/>
          <a:lstStyle>
            <a:lvl1pPr>
              <a:defRPr/>
            </a:lvl1pPr>
          </a:lstStyle>
          <a:p>
            <a:pPr>
              <a:defRPr/>
            </a:pPr>
            <a:endParaRPr lang="en-US"/>
          </a:p>
        </p:txBody>
      </p:sp>
      <p:sp>
        <p:nvSpPr>
          <p:cNvPr id="11" name="Slide Number Placeholder 5"/>
          <p:cNvSpPr>
            <a:spLocks noGrp="1"/>
          </p:cNvSpPr>
          <p:nvPr>
            <p:ph type="sldNum" sz="quarter" idx="12"/>
          </p:nvPr>
        </p:nvSpPr>
        <p:spPr>
          <a:xfrm>
            <a:off x="146050" y="6208713"/>
            <a:ext cx="457200" cy="457200"/>
          </a:xfrm>
        </p:spPr>
        <p:txBody>
          <a:bodyPr/>
          <a:lstStyle>
            <a:lvl1pPr>
              <a:defRPr/>
            </a:lvl1pPr>
          </a:lstStyle>
          <a:p>
            <a:pPr>
              <a:defRPr/>
            </a:pPr>
            <a:fld id="{7929C26B-ADC5-4777-B495-B28A4ACCB8C2}" type="slidenum">
              <a:rPr lang="en-US" altLang="sr-Latn-RS"/>
              <a:pPr>
                <a:defRPr/>
              </a:pPr>
              <a:t>‹#›</a:t>
            </a:fld>
            <a:endParaRPr lang="en-US" altLang="sr-Latn-RS"/>
          </a:p>
        </p:txBody>
      </p:sp>
    </p:spTree>
    <p:extLst>
      <p:ext uri="{BB962C8B-B14F-4D97-AF65-F5344CB8AC3E}">
        <p14:creationId xmlns:p14="http://schemas.microsoft.com/office/powerpoint/2010/main" val="254759549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91440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93395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73E36DC4-41A1-43A0-8580-48EBD1A135C7}" type="slidenum">
              <a:rPr lang="en-US" altLang="sr-Latn-RS"/>
              <a:pPr>
                <a:defRPr/>
              </a:pPr>
              <a:t>‹#›</a:t>
            </a:fld>
            <a:endParaRPr lang="en-US" altLang="sr-Latn-RS"/>
          </a:p>
        </p:txBody>
      </p:sp>
    </p:spTree>
    <p:extLst>
      <p:ext uri="{BB962C8B-B14F-4D97-AF65-F5344CB8AC3E}">
        <p14:creationId xmlns:p14="http://schemas.microsoft.com/office/powerpoint/2010/main" val="658008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half" idx="2"/>
          </p:nvPr>
        </p:nvSpPr>
        <p:spPr>
          <a:xfrm>
            <a:off x="9144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4"/>
          </p:nvPr>
        </p:nvSpPr>
        <p:spPr>
          <a:xfrm>
            <a:off x="49530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8B03D19D-03A4-42EF-9013-A388E854B04E}" type="slidenum">
              <a:rPr lang="en-US" altLang="sr-Latn-RS"/>
              <a:pPr>
                <a:defRPr/>
              </a:pPr>
              <a:t>‹#›</a:t>
            </a:fld>
            <a:endParaRPr lang="en-US" altLang="sr-Latn-RS"/>
          </a:p>
        </p:txBody>
      </p:sp>
    </p:spTree>
    <p:extLst>
      <p:ext uri="{BB962C8B-B14F-4D97-AF65-F5344CB8AC3E}">
        <p14:creationId xmlns:p14="http://schemas.microsoft.com/office/powerpoint/2010/main" val="3026285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04509379-8254-4E15-9564-8E423AA72D30}" type="slidenum">
              <a:rPr lang="en-US" altLang="sr-Latn-RS"/>
              <a:pPr>
                <a:defRPr/>
              </a:pPr>
              <a:t>‹#›</a:t>
            </a:fld>
            <a:endParaRPr lang="en-US" altLang="sr-Latn-RS"/>
          </a:p>
        </p:txBody>
      </p:sp>
    </p:spTree>
    <p:extLst>
      <p:ext uri="{BB962C8B-B14F-4D97-AF65-F5344CB8AC3E}">
        <p14:creationId xmlns:p14="http://schemas.microsoft.com/office/powerpoint/2010/main" val="208621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00B7AAEF-AD69-42E3-A592-7787248639CD}" type="slidenum">
              <a:rPr lang="en-US" altLang="sr-Latn-RS"/>
              <a:pPr>
                <a:defRPr/>
              </a:pPr>
              <a:t>‹#›</a:t>
            </a:fld>
            <a:endParaRPr lang="en-US" altLang="sr-Latn-RS"/>
          </a:p>
        </p:txBody>
      </p:sp>
    </p:spTree>
    <p:extLst>
      <p:ext uri="{BB962C8B-B14F-4D97-AF65-F5344CB8AC3E}">
        <p14:creationId xmlns:p14="http://schemas.microsoft.com/office/powerpoint/2010/main" val="2618312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useBgFill="1">
        <p:nvSpPr>
          <p:cNvPr id="6" name="Rounded Rectangle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smtClean="0"/>
              <a:t>Click to edit Master title style</a:t>
            </a:r>
            <a:endParaRPr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2C23ECE9-BB4B-45BC-B231-2FF4A8F982C6}" type="slidenum">
              <a:rPr lang="en-US" altLang="sr-Latn-RS"/>
              <a:pPr>
                <a:defRPr/>
              </a:pPr>
              <a:t>‹#›</a:t>
            </a:fld>
            <a:endParaRPr lang="en-US" altLang="sr-Latn-RS"/>
          </a:p>
        </p:txBody>
      </p:sp>
    </p:spTree>
    <p:extLst>
      <p:ext uri="{BB962C8B-B14F-4D97-AF65-F5344CB8AC3E}">
        <p14:creationId xmlns:p14="http://schemas.microsoft.com/office/powerpoint/2010/main" val="2409421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8" name="Date Placeholder 4"/>
          <p:cNvSpPr>
            <a:spLocks noGrp="1"/>
          </p:cNvSpPr>
          <p:nvPr>
            <p:ph type="dt" sz="half" idx="10"/>
          </p:nvPr>
        </p:nvSpPr>
        <p:spPr/>
        <p:txBody>
          <a:bodyPr/>
          <a:lstStyle>
            <a:lvl1pPr>
              <a:defRPr/>
            </a:lvl1pPr>
          </a:lstStyle>
          <a:p>
            <a:pPr>
              <a:defRPr/>
            </a:pPr>
            <a:endParaRPr lang="en-US"/>
          </a:p>
        </p:txBody>
      </p:sp>
      <p:sp>
        <p:nvSpPr>
          <p:cNvPr id="9" name="Footer Placeholder 5"/>
          <p:cNvSpPr>
            <a:spLocks noGrp="1"/>
          </p:cNvSpPr>
          <p:nvPr>
            <p:ph type="ftr" sz="quarter" idx="11"/>
          </p:nvPr>
        </p:nvSpPr>
        <p:spPr>
          <a:xfrm>
            <a:off x="914400" y="6172200"/>
            <a:ext cx="3886200" cy="457200"/>
          </a:xfrm>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146050" y="6208713"/>
            <a:ext cx="457200" cy="457200"/>
          </a:xfrm>
        </p:spPr>
        <p:txBody>
          <a:bodyPr/>
          <a:lstStyle>
            <a:lvl1pPr>
              <a:defRPr/>
            </a:lvl1pPr>
          </a:lstStyle>
          <a:p>
            <a:pPr>
              <a:defRPr/>
            </a:pPr>
            <a:fld id="{2F74A0D5-F488-47D9-9D00-929E0023B153}" type="slidenum">
              <a:rPr lang="en-US" altLang="sr-Latn-RS"/>
              <a:pPr>
                <a:defRPr/>
              </a:pPr>
              <a:t>‹#›</a:t>
            </a:fld>
            <a:endParaRPr lang="en-US" altLang="sr-Latn-RS"/>
          </a:p>
        </p:txBody>
      </p:sp>
    </p:spTree>
    <p:extLst>
      <p:ext uri="{BB962C8B-B14F-4D97-AF65-F5344CB8AC3E}">
        <p14:creationId xmlns:p14="http://schemas.microsoft.com/office/powerpoint/2010/main" val="4100918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useBgFill="1">
        <p:nvSpPr>
          <p:cNvPr id="8" name="Rounded Rectangle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hangingPunct="1">
              <a:defRPr/>
            </a:pPr>
            <a:endParaRPr lang="en-US"/>
          </a:p>
        </p:txBody>
      </p:sp>
      <p:sp>
        <p:nvSpPr>
          <p:cNvPr id="1028" name="Title Placeholder 21"/>
          <p:cNvSpPr>
            <a:spLocks noGrp="1"/>
          </p:cNvSpPr>
          <p:nvPr>
            <p:ph type="title"/>
          </p:nvPr>
        </p:nvSpPr>
        <p:spPr bwMode="auto">
          <a:xfrm>
            <a:off x="914400" y="2746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en-US" altLang="sr-Latn-RS" smtClean="0"/>
              <a:t>Click to edit Master title style</a:t>
            </a:r>
          </a:p>
        </p:txBody>
      </p:sp>
      <p:sp>
        <p:nvSpPr>
          <p:cNvPr id="1029" name="Text Placeholder 12"/>
          <p:cNvSpPr>
            <a:spLocks noGrp="1"/>
          </p:cNvSpPr>
          <p:nvPr>
            <p:ph type="body" idx="1"/>
          </p:nvPr>
        </p:nvSpPr>
        <p:spPr bwMode="auto">
          <a:xfrm>
            <a:off x="914400" y="14478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sr-Latn-RS" smtClean="0"/>
              <a:t>Click to edit Master text styles</a:t>
            </a:r>
          </a:p>
          <a:p>
            <a:pPr lvl="1"/>
            <a:r>
              <a:rPr lang="en-US" altLang="sr-Latn-RS" smtClean="0"/>
              <a:t>Second level</a:t>
            </a:r>
          </a:p>
          <a:p>
            <a:pPr lvl="2"/>
            <a:r>
              <a:rPr lang="en-US" altLang="sr-Latn-RS" smtClean="0"/>
              <a:t>Third level</a:t>
            </a:r>
          </a:p>
          <a:p>
            <a:pPr lvl="3"/>
            <a:r>
              <a:rPr lang="en-US" altLang="sr-Latn-RS" smtClean="0"/>
              <a:t>Fourth level</a:t>
            </a:r>
          </a:p>
          <a:p>
            <a:pPr lvl="4"/>
            <a:r>
              <a:rPr lang="en-US" altLang="sr-Latn-RS" smtClean="0"/>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latin typeface="Arial" charset="0"/>
              </a:defRPr>
            </a:lvl1pPr>
          </a:lstStyle>
          <a:p>
            <a:pPr>
              <a:defRPr/>
            </a:pPr>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latin typeface="Arial" charset="0"/>
              </a:defRPr>
            </a:lvl1pPr>
          </a:lstStyle>
          <a:p>
            <a:pPr>
              <a:defRPr/>
            </a:pPr>
            <a:endParaRPr lang="en-US"/>
          </a:p>
        </p:txBody>
      </p:sp>
      <p:sp>
        <p:nvSpPr>
          <p:cNvPr id="23" name="Slide Number Placeholder 22"/>
          <p:cNvSpPr>
            <a:spLocks noGrp="1"/>
          </p:cNvSpPr>
          <p:nvPr>
            <p:ph type="sldNum" sz="quarter" idx="4"/>
          </p:nvPr>
        </p:nvSpPr>
        <p:spPr>
          <a:xfrm>
            <a:off x="146050" y="6210300"/>
            <a:ext cx="457200" cy="457200"/>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eaLnBrk="1" hangingPunct="1">
              <a:defRPr sz="1400">
                <a:solidFill>
                  <a:srgbClr val="FFFFFF"/>
                </a:solidFill>
                <a:latin typeface="Franklin Gothic Book" panose="020B0503020102020204" pitchFamily="34" charset="0"/>
              </a:defRPr>
            </a:lvl1pPr>
          </a:lstStyle>
          <a:p>
            <a:pPr>
              <a:defRPr/>
            </a:pPr>
            <a:fld id="{F03470F0-4EC3-48A7-9799-FE8199363734}" type="slidenum">
              <a:rPr lang="en-US" altLang="sr-Latn-RS"/>
              <a:pPr>
                <a:defRPr/>
              </a:pPr>
              <a:t>‹#›</a:t>
            </a:fld>
            <a:endParaRPr lang="en-US" altLang="sr-Latn-RS"/>
          </a:p>
        </p:txBody>
      </p:sp>
    </p:spTree>
  </p:cSld>
  <p:clrMap bg1="lt1" tx1="dk1" bg2="lt2" tx2="dk2" accent1="accent1" accent2="accent2" accent3="accent3" accent4="accent4" accent5="accent5" accent6="accent6" hlink="hlink" folHlink="folHlink"/>
  <p:sldLayoutIdLst>
    <p:sldLayoutId id="2147483927" r:id="rId1"/>
    <p:sldLayoutId id="2147483920" r:id="rId2"/>
    <p:sldLayoutId id="2147483928" r:id="rId3"/>
    <p:sldLayoutId id="2147483921" r:id="rId4"/>
    <p:sldLayoutId id="2147483922" r:id="rId5"/>
    <p:sldLayoutId id="2147483923" r:id="rId6"/>
    <p:sldLayoutId id="2147483924" r:id="rId7"/>
    <p:sldLayoutId id="2147483929" r:id="rId8"/>
    <p:sldLayoutId id="2147483930" r:id="rId9"/>
    <p:sldLayoutId id="2147483925" r:id="rId10"/>
    <p:sldLayoutId id="2147483926" r:id="rId11"/>
    <p:sldLayoutId id="2147483931" r:id="rId12"/>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pitchFamily="34" charset="0"/>
        </a:defRPr>
      </a:lvl2pPr>
      <a:lvl3pPr algn="l" rtl="0" eaLnBrk="0" fontAlgn="base" hangingPunct="0">
        <a:spcBef>
          <a:spcPct val="0"/>
        </a:spcBef>
        <a:spcAft>
          <a:spcPct val="0"/>
        </a:spcAft>
        <a:defRPr sz="4000">
          <a:solidFill>
            <a:schemeClr val="tx2"/>
          </a:solidFill>
          <a:latin typeface="Franklin Gothic Book" pitchFamily="34" charset="0"/>
        </a:defRPr>
      </a:lvl3pPr>
      <a:lvl4pPr algn="l" rtl="0" eaLnBrk="0" fontAlgn="base" hangingPunct="0">
        <a:spcBef>
          <a:spcPct val="0"/>
        </a:spcBef>
        <a:spcAft>
          <a:spcPct val="0"/>
        </a:spcAft>
        <a:defRPr sz="4000">
          <a:solidFill>
            <a:schemeClr val="tx2"/>
          </a:solidFill>
          <a:latin typeface="Franklin Gothic Book" pitchFamily="34" charset="0"/>
        </a:defRPr>
      </a:lvl4pPr>
      <a:lvl5pPr algn="l" rtl="0" eaLnBrk="0" fontAlgn="base" hangingPunct="0">
        <a:spcBef>
          <a:spcPct val="0"/>
        </a:spcBef>
        <a:spcAft>
          <a:spcPct val="0"/>
        </a:spcAft>
        <a:defRPr sz="4000">
          <a:solidFill>
            <a:schemeClr val="tx2"/>
          </a:solidFill>
          <a:latin typeface="Franklin Gothic Book" pitchFamily="34" charset="0"/>
        </a:defRPr>
      </a:lvl5pPr>
      <a:lvl6pPr marL="457200" algn="l" rtl="0" fontAlgn="base">
        <a:spcBef>
          <a:spcPct val="0"/>
        </a:spcBef>
        <a:spcAft>
          <a:spcPct val="0"/>
        </a:spcAft>
        <a:defRPr sz="4000">
          <a:solidFill>
            <a:schemeClr val="tx2"/>
          </a:solidFill>
          <a:latin typeface="Franklin Gothic Book" pitchFamily="34" charset="0"/>
        </a:defRPr>
      </a:lvl6pPr>
      <a:lvl7pPr marL="914400" algn="l" rtl="0" fontAlgn="base">
        <a:spcBef>
          <a:spcPct val="0"/>
        </a:spcBef>
        <a:spcAft>
          <a:spcPct val="0"/>
        </a:spcAft>
        <a:defRPr sz="4000">
          <a:solidFill>
            <a:schemeClr val="tx2"/>
          </a:solidFill>
          <a:latin typeface="Franklin Gothic Book" pitchFamily="34" charset="0"/>
        </a:defRPr>
      </a:lvl7pPr>
      <a:lvl8pPr marL="1371600" algn="l" rtl="0" fontAlgn="base">
        <a:spcBef>
          <a:spcPct val="0"/>
        </a:spcBef>
        <a:spcAft>
          <a:spcPct val="0"/>
        </a:spcAft>
        <a:defRPr sz="4000">
          <a:solidFill>
            <a:schemeClr val="tx2"/>
          </a:solidFill>
          <a:latin typeface="Franklin Gothic Book" pitchFamily="34" charset="0"/>
        </a:defRPr>
      </a:lvl8pPr>
      <a:lvl9pPr marL="1828800" algn="l" rtl="0" fontAlgn="base">
        <a:spcBef>
          <a:spcPct val="0"/>
        </a:spcBef>
        <a:spcAft>
          <a:spcPct val="0"/>
        </a:spcAft>
        <a:defRPr sz="4000">
          <a:solidFill>
            <a:schemeClr val="tx2"/>
          </a:solidFill>
          <a:latin typeface="Franklin Gothic Book" pitchFamily="34" charset="0"/>
        </a:defRPr>
      </a:lvl9pPr>
    </p:titleStyle>
    <p:bodyStyle>
      <a:lvl1pPr marL="273050" indent="-273050" algn="l" rtl="0" eaLnBrk="0" fontAlgn="base" hangingPunct="0">
        <a:spcBef>
          <a:spcPts val="575"/>
        </a:spcBef>
        <a:spcAft>
          <a:spcPct val="0"/>
        </a:spcAft>
        <a:buClr>
          <a:schemeClr val="accent1"/>
        </a:buClr>
        <a:buSzPct val="85000"/>
        <a:buFont typeface="Wingdings 2" panose="05020102010507070707"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anose="05020102010507070707"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anose="05020102010507070707"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emf"/></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emf"/><Relationship Id="rId5" Type="http://schemas.openxmlformats.org/officeDocument/2006/relationships/image" Target="../media/image77.png"/><Relationship Id="rId4" Type="http://schemas.openxmlformats.org/officeDocument/2006/relationships/image" Target="../media/image76.jpeg"/></Relationships>
</file>

<file path=ppt/slides/_rels/slide24.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wmf"/></Relationships>
</file>

<file path=ppt/slides/_rels/slide2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27.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emf"/></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ubtitle 4"/>
          <p:cNvSpPr>
            <a:spLocks noGrp="1"/>
          </p:cNvSpPr>
          <p:nvPr>
            <p:ph type="subTitle" idx="1"/>
          </p:nvPr>
        </p:nvSpPr>
        <p:spPr>
          <a:xfrm>
            <a:off x="0" y="3214688"/>
            <a:ext cx="9144000" cy="1085850"/>
          </a:xfrm>
        </p:spPr>
        <p:txBody>
          <a:bodyPr/>
          <a:lstStyle/>
          <a:p>
            <a:pPr eaLnBrk="1" hangingPunct="1"/>
            <a:r>
              <a:rPr lang="sr-Latn-CS" altLang="sr-Latn-RS" smtClean="0">
                <a:solidFill>
                  <a:schemeClr val="tx1"/>
                </a:solidFill>
                <a:latin typeface="Clarendon Extended" pitchFamily="18" charset="0"/>
              </a:rPr>
              <a:t>DEO: </a:t>
            </a:r>
            <a:r>
              <a:rPr lang="sr-Latn-CS" altLang="sr-Latn-RS" smtClean="0">
                <a:solidFill>
                  <a:schemeClr val="tx1"/>
                </a:solidFill>
                <a:latin typeface="Clarendon Extended" pitchFamily="18" charset="0"/>
                <a:cs typeface="Arial" panose="020B0604020202020204" pitchFamily="34" charset="0"/>
              </a:rPr>
              <a:t>TEHNOLOGIJA PLASTIČNOG DEFORMISANJA</a:t>
            </a:r>
            <a:endParaRPr lang="en-US" altLang="sr-Latn-RS" smtClean="0">
              <a:solidFill>
                <a:schemeClr val="tx1"/>
              </a:solidFill>
              <a:latin typeface="Clarendon Extended" pitchFamily="18" charset="0"/>
              <a:cs typeface="Arial" panose="020B0604020202020204" pitchFamily="34" charset="0"/>
            </a:endParaRPr>
          </a:p>
        </p:txBody>
      </p:sp>
      <p:sp>
        <p:nvSpPr>
          <p:cNvPr id="7171" name="Title 3"/>
          <p:cNvSpPr>
            <a:spLocks noGrp="1"/>
          </p:cNvSpPr>
          <p:nvPr>
            <p:ph type="ctrTitle"/>
          </p:nvPr>
        </p:nvSpPr>
        <p:spPr>
          <a:xfrm>
            <a:off x="457200" y="1506538"/>
            <a:ext cx="8229600" cy="1470025"/>
          </a:xfrm>
        </p:spPr>
        <p:txBody>
          <a:bodyPr/>
          <a:lstStyle/>
          <a:p>
            <a:pPr eaLnBrk="1" hangingPunct="1"/>
            <a:r>
              <a:rPr lang="sr-Latn-CS" altLang="sr-Latn-RS" sz="3200" b="1" smtClean="0">
                <a:latin typeface="Clarendon Extended" pitchFamily="18" charset="0"/>
              </a:rPr>
              <a:t>TEHNOLOGIJA MAŠINOGRADNJE</a:t>
            </a:r>
            <a:endParaRPr altLang="sr-Latn-RS" sz="3200" b="1" smtClean="0">
              <a:latin typeface="Clarendon Extended" pitchFamily="18" charset="0"/>
            </a:endParaRPr>
          </a:p>
        </p:txBody>
      </p:sp>
      <p:sp>
        <p:nvSpPr>
          <p:cNvPr id="7172" name="TextBox 5"/>
          <p:cNvSpPr txBox="1">
            <a:spLocks noChangeArrowheads="1"/>
          </p:cNvSpPr>
          <p:nvPr/>
        </p:nvSpPr>
        <p:spPr bwMode="auto">
          <a:xfrm>
            <a:off x="1785938" y="4416425"/>
            <a:ext cx="6072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r-Latn-CS" altLang="sr-Latn-RS">
                <a:latin typeface="Clarendon Extended" pitchFamily="18" charset="0"/>
              </a:rPr>
              <a:t>dr Mladomir Milutinović, vanredni profesor</a:t>
            </a:r>
            <a:endParaRPr lang="en-US" altLang="sr-Latn-RS">
              <a:latin typeface="Clarendon Extended" pitchFamily="18" charset="0"/>
            </a:endParaRPr>
          </a:p>
        </p:txBody>
      </p:sp>
      <p:pic>
        <p:nvPicPr>
          <p:cNvPr id="717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25" y="5000625"/>
            <a:ext cx="4852988"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endParaRPr lang="sr-Latn-RS" altLang="sr-Latn-RS" smtClean="0"/>
          </a:p>
        </p:txBody>
      </p:sp>
      <p:pic>
        <p:nvPicPr>
          <p:cNvPr id="20483" name="Content Placeholder 3" descr="Rotaciono Izvlacenje.jpg"/>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571500" y="214313"/>
            <a:ext cx="2862263" cy="3154362"/>
          </a:xfrm>
        </p:spPr>
      </p:pic>
      <p:pic>
        <p:nvPicPr>
          <p:cNvPr id="204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0513" y="307975"/>
            <a:ext cx="1943100"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0" y="3643313"/>
            <a:ext cx="2506663"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11"/>
          <p:cNvSpPr>
            <a:spLocks noChangeArrowheads="1"/>
          </p:cNvSpPr>
          <p:nvPr/>
        </p:nvSpPr>
        <p:spPr bwMode="auto">
          <a:xfrm>
            <a:off x="4071938" y="6253163"/>
            <a:ext cx="1714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sr-Latn-RS" altLang="sr-Latn-RS" sz="1200"/>
              <a:t>Vodeni čekić</a:t>
            </a:r>
            <a:br>
              <a:rPr lang="sr-Latn-RS" altLang="sr-Latn-RS" sz="1200"/>
            </a:br>
            <a:r>
              <a:rPr lang="en-US" altLang="sr-Latn-RS" sz="1200"/>
              <a:t>(</a:t>
            </a:r>
            <a:r>
              <a:rPr lang="sr-Latn-RS" altLang="sr-Latn-RS" sz="1200"/>
              <a:t>oko</a:t>
            </a:r>
            <a:r>
              <a:rPr lang="en-US" altLang="sr-Latn-RS" sz="1200"/>
              <a:t> 1780)</a:t>
            </a:r>
          </a:p>
        </p:txBody>
      </p:sp>
      <p:pic>
        <p:nvPicPr>
          <p:cNvPr id="204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375" y="3643313"/>
            <a:ext cx="24955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Rectangle 13"/>
          <p:cNvSpPr>
            <a:spLocks noChangeArrowheads="1"/>
          </p:cNvSpPr>
          <p:nvPr/>
        </p:nvSpPr>
        <p:spPr bwMode="auto">
          <a:xfrm>
            <a:off x="6926263" y="6253163"/>
            <a:ext cx="1609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sr-Latn-RS" altLang="sr-Latn-RS" sz="1200"/>
              <a:t>Parni čekić </a:t>
            </a:r>
            <a:r>
              <a:rPr lang="de-DE" altLang="sr-Latn-RS" sz="1200"/>
              <a:t>"Fritz" Essen (</a:t>
            </a:r>
            <a:r>
              <a:rPr lang="sr-Latn-RS" altLang="sr-Latn-RS" sz="1200"/>
              <a:t>oko</a:t>
            </a:r>
            <a:r>
              <a:rPr lang="de-DE" altLang="sr-Latn-RS" sz="1200"/>
              <a:t> 1860)</a:t>
            </a:r>
            <a:endParaRPr lang="en-US" altLang="sr-Latn-RS" sz="1200"/>
          </a:p>
        </p:txBody>
      </p:sp>
      <p:pic>
        <p:nvPicPr>
          <p:cNvPr id="2048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5063" y="214313"/>
            <a:ext cx="2117725" cy="166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6500" y="1857375"/>
            <a:ext cx="1941513"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TextBox 18"/>
          <p:cNvSpPr txBox="1">
            <a:spLocks noChangeArrowheads="1"/>
          </p:cNvSpPr>
          <p:nvPr/>
        </p:nvSpPr>
        <p:spPr bwMode="auto">
          <a:xfrm>
            <a:off x="8215313" y="2786063"/>
            <a:ext cx="642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sr-Latn-RS" sz="1200"/>
              <a:t>1770</a:t>
            </a:r>
          </a:p>
        </p:txBody>
      </p:sp>
      <p:sp>
        <p:nvSpPr>
          <p:cNvPr id="20492" name="TextBox 20"/>
          <p:cNvSpPr txBox="1">
            <a:spLocks noChangeArrowheads="1"/>
          </p:cNvSpPr>
          <p:nvPr/>
        </p:nvSpPr>
        <p:spPr bwMode="auto">
          <a:xfrm>
            <a:off x="8358188" y="1000125"/>
            <a:ext cx="642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sr-Latn-RS" sz="1200"/>
              <a:t>1626</a:t>
            </a:r>
          </a:p>
        </p:txBody>
      </p:sp>
      <p:sp>
        <p:nvSpPr>
          <p:cNvPr id="20493" name="TextBox 21"/>
          <p:cNvSpPr txBox="1">
            <a:spLocks noChangeArrowheads="1"/>
          </p:cNvSpPr>
          <p:nvPr/>
        </p:nvSpPr>
        <p:spPr bwMode="auto">
          <a:xfrm>
            <a:off x="4795838" y="3322638"/>
            <a:ext cx="642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sr-Latn-RS" sz="1200"/>
              <a:t>1813</a:t>
            </a:r>
          </a:p>
        </p:txBody>
      </p:sp>
      <p:pic>
        <p:nvPicPr>
          <p:cNvPr id="20494"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925" y="3860800"/>
            <a:ext cx="3144838"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5" name="Picture 16" descr="http://www.engr.psu.edu/mtah/essays/saugus/saugus20.jpg"/>
          <p:cNvPicPr>
            <a:picLocks noChangeAspect="1" noChangeArrowheads="1"/>
          </p:cNvPicPr>
          <p:nvPr/>
        </p:nvPicPr>
        <p:blipFill>
          <a:blip r:embed="rId9" cstate="print">
            <a:extLst>
              <a:ext uri="{28A0092B-C50C-407E-A947-70E740481C1C}">
                <a14:useLocalDpi xmlns:a14="http://schemas.microsoft.com/office/drawing/2010/main" val="0"/>
              </a:ext>
            </a:extLst>
          </a:blip>
          <a:srcRect l="3333" t="12540" r="6293" b="24341"/>
          <a:stretch>
            <a:fillRect/>
          </a:stretch>
        </p:blipFill>
        <p:spPr bwMode="auto">
          <a:xfrm>
            <a:off x="3597275" y="2420938"/>
            <a:ext cx="9493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a:extLst>
              <a:ext uri="{28A0092B-C50C-407E-A947-70E740481C1C}">
                <a14:useLocalDpi xmlns:a14="http://schemas.microsoft.com/office/drawing/2010/main" val="0"/>
              </a:ext>
            </a:extLst>
          </a:blip>
          <a:srcRect l="2542" t="1965" r="-2542" b="5383"/>
          <a:stretch>
            <a:fillRect/>
          </a:stretch>
        </p:blipFill>
        <p:spPr bwMode="auto">
          <a:xfrm>
            <a:off x="3348038" y="188913"/>
            <a:ext cx="5572125"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3738563"/>
            <a:ext cx="4410075"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6" descr="http://accurateshooter.net/Blog/drawset20mm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404813"/>
            <a:ext cx="1501775"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8" descr="http://www.nationalmachinery.com/images/default-source/history/world-largest-forging-machine.jpg?sfvrsn=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3738563"/>
            <a:ext cx="37465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2786063" y="357188"/>
            <a:ext cx="35004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sr-Latn-RS" sz="2400" b="1"/>
              <a:t>Glavne prednosti TPD</a:t>
            </a:r>
          </a:p>
        </p:txBody>
      </p:sp>
      <p:sp>
        <p:nvSpPr>
          <p:cNvPr id="22531" name="Rectangle 4"/>
          <p:cNvSpPr>
            <a:spLocks noChangeArrowheads="1"/>
          </p:cNvSpPr>
          <p:nvPr/>
        </p:nvSpPr>
        <p:spPr bwMode="auto">
          <a:xfrm>
            <a:off x="357188" y="1143000"/>
            <a:ext cx="8215312"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Franklin Gothic Book" panose="020B0503020102020204" pitchFamily="34" charset="0"/>
              <a:buAutoNum type="arabicPeriod"/>
            </a:pPr>
            <a:r>
              <a:rPr lang="sr-Latn-CS" altLang="sr-Latn-RS" b="1" i="1">
                <a:solidFill>
                  <a:srgbClr val="FF0000"/>
                </a:solidFill>
              </a:rPr>
              <a:t>Relativno jednostavna i brza izrada delova</a:t>
            </a:r>
            <a:r>
              <a:rPr lang="sr-Latn-CS" altLang="sr-Latn-RS"/>
              <a:t>, bez obzira na njihov oblik</a:t>
            </a:r>
          </a:p>
          <a:p>
            <a:pPr>
              <a:buFont typeface="Franklin Gothic Book" panose="020B0503020102020204" pitchFamily="34" charset="0"/>
              <a:buAutoNum type="arabicPeriod"/>
            </a:pPr>
            <a:r>
              <a:rPr lang="sr-Latn-CS" altLang="sr-Latn-RS" b="1" i="1">
                <a:solidFill>
                  <a:srgbClr val="FF0000"/>
                </a:solidFill>
              </a:rPr>
              <a:t>Visok stepen iskorišćenja materijala</a:t>
            </a:r>
            <a:endParaRPr lang="sr-Latn-CS" altLang="sr-Latn-RS" b="1" i="1"/>
          </a:p>
          <a:p>
            <a:pPr>
              <a:buFont typeface="Franklin Gothic Book" panose="020B0503020102020204" pitchFamily="34" charset="0"/>
              <a:buAutoNum type="arabicPeriod"/>
            </a:pPr>
            <a:r>
              <a:rPr lang="sr-Latn-CS" altLang="sr-Latn-RS" b="1" i="1">
                <a:solidFill>
                  <a:srgbClr val="FF0000"/>
                </a:solidFill>
              </a:rPr>
              <a:t>Visoke mehaničke karakteristike</a:t>
            </a:r>
            <a:r>
              <a:rPr lang="sr-Latn-CS" altLang="sr-Latn-RS" b="1" i="1"/>
              <a:t>!!!!!</a:t>
            </a:r>
          </a:p>
          <a:p>
            <a:pPr>
              <a:buFont typeface="Franklin Gothic Book" panose="020B0503020102020204" pitchFamily="34" charset="0"/>
              <a:buAutoNum type="arabicPeriod"/>
            </a:pPr>
            <a:r>
              <a:rPr lang="sr-Latn-CS" altLang="sr-Latn-RS" b="1" i="1">
                <a:solidFill>
                  <a:srgbClr val="FF0000"/>
                </a:solidFill>
              </a:rPr>
              <a:t>Visoka tačnost i kvalitet površina delova</a:t>
            </a:r>
          </a:p>
          <a:p>
            <a:pPr>
              <a:buFont typeface="Franklin Gothic Book" panose="020B0503020102020204" pitchFamily="34" charset="0"/>
              <a:buAutoNum type="arabicPeriod"/>
            </a:pPr>
            <a:r>
              <a:rPr lang="sr-Latn-CS" altLang="sr-Latn-RS" b="1" i="1">
                <a:solidFill>
                  <a:srgbClr val="FF0000"/>
                </a:solidFill>
              </a:rPr>
              <a:t>Komadna cena je znatno niža</a:t>
            </a:r>
            <a:r>
              <a:rPr lang="sr-Latn-CS" altLang="sr-Latn-RS">
                <a:solidFill>
                  <a:srgbClr val="FF0000"/>
                </a:solidFill>
              </a:rPr>
              <a:t> nego kod ostalih tehnologija u sluačaju većih serija.</a:t>
            </a:r>
          </a:p>
          <a:p>
            <a:pPr>
              <a:buFont typeface="Franklin Gothic Book" panose="020B0503020102020204" pitchFamily="34" charset="0"/>
              <a:buAutoNum type="arabicPeriod"/>
            </a:pPr>
            <a:r>
              <a:rPr lang="en-US" altLang="sr-Latn-RS" b="1" i="1">
                <a:solidFill>
                  <a:srgbClr val="FF0000"/>
                </a:solidFill>
              </a:rPr>
              <a:t>Relativno nizak utrošak energije po jedinici težine radnog komada</a:t>
            </a:r>
            <a:endParaRPr lang="en-US" altLang="sr-Latn-RS"/>
          </a:p>
          <a:p>
            <a:pPr>
              <a:buFont typeface="Franklin Gothic Book" panose="020B0503020102020204" pitchFamily="34" charset="0"/>
              <a:buAutoNum type="arabicPeriod"/>
            </a:pPr>
            <a:r>
              <a:rPr lang="en-US" altLang="sr-Latn-RS" b="1" i="1">
                <a:solidFill>
                  <a:srgbClr val="FF0000"/>
                </a:solidFill>
              </a:rPr>
              <a:t>Supstitucija tehnologije</a:t>
            </a:r>
            <a:endParaRPr lang="sr-Latn-CS" altLang="sr-Latn-RS" i="1"/>
          </a:p>
          <a:p>
            <a:endParaRPr lang="sr-Latn-CS" altLang="sr-Latn-RS"/>
          </a:p>
        </p:txBody>
      </p:sp>
      <p:pic>
        <p:nvPicPr>
          <p:cNvPr id="2253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5072063" y="3857625"/>
            <a:ext cx="3357562" cy="2082800"/>
          </a:xfrm>
          <a:noFill/>
        </p:spPr>
      </p:pic>
      <p:pic>
        <p:nvPicPr>
          <p:cNvPr id="2253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3857625"/>
            <a:ext cx="3967162"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277813" y="234950"/>
            <a:ext cx="3643312" cy="2925763"/>
          </a:xfrm>
          <a:noFill/>
        </p:spPr>
      </p:pic>
      <p:pic>
        <p:nvPicPr>
          <p:cNvPr id="235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3284538"/>
            <a:ext cx="4062413"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 y="5000625"/>
            <a:ext cx="314007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2950" y="2349500"/>
            <a:ext cx="415290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2" descr="tabela iskoris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2913" y="234950"/>
            <a:ext cx="475297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33950" y="5084763"/>
            <a:ext cx="3390900"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Ra i Rz"/>
          <p:cNvPicPr>
            <a:picLocks noChangeAspect="1" noChangeArrowheads="1"/>
          </p:cNvPicPr>
          <p:nvPr/>
        </p:nvPicPr>
        <p:blipFill>
          <a:blip r:embed="rId2" cstate="print">
            <a:extLst>
              <a:ext uri="{28A0092B-C50C-407E-A947-70E740481C1C}">
                <a14:useLocalDpi xmlns:a14="http://schemas.microsoft.com/office/drawing/2010/main" val="0"/>
              </a:ext>
            </a:extLst>
          </a:blip>
          <a:srcRect t="1132" b="1132"/>
          <a:stretch>
            <a:fillRect/>
          </a:stretch>
        </p:blipFill>
        <p:spPr bwMode="auto">
          <a:xfrm>
            <a:off x="4764088" y="333375"/>
            <a:ext cx="4189412"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39750" y="3573463"/>
            <a:ext cx="8208963" cy="2800350"/>
          </a:xfrm>
          <a:prstGeom prst="rect">
            <a:avLst/>
          </a:prstGeom>
        </p:spPr>
        <p:txBody>
          <a:bodyPr>
            <a:spAutoFit/>
          </a:bodyPr>
          <a:lstStyle/>
          <a:p>
            <a:pPr algn="just">
              <a:spcAft>
                <a:spcPts val="0"/>
              </a:spcAft>
              <a:defRPr/>
            </a:pPr>
            <a:r>
              <a:rPr lang="en-US" sz="1600" b="1" dirty="0">
                <a:ea typeface="Times New Roman" panose="02020603050405020304" pitchFamily="18" charset="0"/>
                <a:cs typeface="Arial" panose="020B0604020202020204" pitchFamily="34" charset="0"/>
              </a:rPr>
              <a:t>Danas se </a:t>
            </a:r>
            <a:r>
              <a:rPr lang="en-US" sz="1600" b="1" dirty="0" err="1">
                <a:ea typeface="Times New Roman" panose="02020603050405020304" pitchFamily="18" charset="0"/>
                <a:cs typeface="Arial" panose="020B0604020202020204" pitchFamily="34" charset="0"/>
              </a:rPr>
              <a:t>TPD</a:t>
            </a:r>
            <a:r>
              <a:rPr lang="en-US" sz="1600" b="1" dirty="0">
                <a:ea typeface="Times New Roman" panose="02020603050405020304" pitchFamily="18" charset="0"/>
                <a:cs typeface="Arial" panose="020B0604020202020204" pitchFamily="34" charset="0"/>
              </a:rPr>
              <a:t> </a:t>
            </a:r>
            <a:r>
              <a:rPr lang="en-US" sz="1600" b="1" dirty="0" err="1">
                <a:ea typeface="Times New Roman" panose="02020603050405020304" pitchFamily="18" charset="0"/>
                <a:cs typeface="Arial" panose="020B0604020202020204" pitchFamily="34" charset="0"/>
              </a:rPr>
              <a:t>primenjuje</a:t>
            </a:r>
            <a:r>
              <a:rPr lang="en-US" sz="1600" b="1" dirty="0">
                <a:ea typeface="Times New Roman" panose="02020603050405020304" pitchFamily="18" charset="0"/>
                <a:cs typeface="Arial" panose="020B0604020202020204" pitchFamily="34" charset="0"/>
              </a:rPr>
              <a:t> u </a:t>
            </a:r>
            <a:r>
              <a:rPr lang="en-US" sz="1600" b="1" dirty="0" err="1">
                <a:ea typeface="Times New Roman" panose="02020603050405020304" pitchFamily="18" charset="0"/>
                <a:cs typeface="Arial" panose="020B0604020202020204" pitchFamily="34" charset="0"/>
              </a:rPr>
              <a:t>različitim</a:t>
            </a:r>
            <a:r>
              <a:rPr lang="en-US" sz="1600" b="1" dirty="0">
                <a:ea typeface="Times New Roman" panose="02020603050405020304" pitchFamily="18" charset="0"/>
                <a:cs typeface="Arial" panose="020B0604020202020204" pitchFamily="34" charset="0"/>
              </a:rPr>
              <a:t> </a:t>
            </a:r>
            <a:r>
              <a:rPr lang="en-US" sz="1600" b="1" dirty="0" err="1">
                <a:ea typeface="Times New Roman" panose="02020603050405020304" pitchFamily="18" charset="0"/>
                <a:cs typeface="Arial" panose="020B0604020202020204" pitchFamily="34" charset="0"/>
              </a:rPr>
              <a:t>industrijskim</a:t>
            </a:r>
            <a:r>
              <a:rPr lang="en-US" sz="1600" b="1" dirty="0">
                <a:ea typeface="Times New Roman" panose="02020603050405020304" pitchFamily="18" charset="0"/>
                <a:cs typeface="Arial" panose="020B0604020202020204" pitchFamily="34" charset="0"/>
              </a:rPr>
              <a:t> </a:t>
            </a:r>
            <a:r>
              <a:rPr lang="en-US" sz="1600" b="1" dirty="0" err="1">
                <a:ea typeface="Times New Roman" panose="02020603050405020304" pitchFamily="18" charset="0"/>
                <a:cs typeface="Arial" panose="020B0604020202020204" pitchFamily="34" charset="0"/>
              </a:rPr>
              <a:t>oblastima</a:t>
            </a:r>
            <a:r>
              <a:rPr lang="en-US" sz="1600" b="1" dirty="0">
                <a:ea typeface="Times New Roman" panose="02020603050405020304" pitchFamily="18" charset="0"/>
                <a:cs typeface="Arial" panose="020B0604020202020204" pitchFamily="34" charset="0"/>
              </a:rPr>
              <a:t>, </a:t>
            </a:r>
            <a:r>
              <a:rPr lang="en-US" sz="1600" b="1" dirty="0" err="1">
                <a:ea typeface="Times New Roman" panose="02020603050405020304" pitchFamily="18" charset="0"/>
                <a:cs typeface="Arial" panose="020B0604020202020204" pitchFamily="34" charset="0"/>
              </a:rPr>
              <a:t>među</a:t>
            </a:r>
            <a:r>
              <a:rPr lang="en-US" sz="1600" b="1" dirty="0">
                <a:ea typeface="Times New Roman" panose="02020603050405020304" pitchFamily="18" charset="0"/>
                <a:cs typeface="Arial" panose="020B0604020202020204" pitchFamily="34" charset="0"/>
              </a:rPr>
              <a:t> </a:t>
            </a:r>
            <a:r>
              <a:rPr lang="en-US" sz="1600" b="1" dirty="0" err="1">
                <a:ea typeface="Times New Roman" panose="02020603050405020304" pitchFamily="18" charset="0"/>
                <a:cs typeface="Arial" panose="020B0604020202020204" pitchFamily="34" charset="0"/>
              </a:rPr>
              <a:t>kojima</a:t>
            </a:r>
            <a:r>
              <a:rPr lang="en-US" sz="1600" b="1" dirty="0">
                <a:ea typeface="Times New Roman" panose="02020603050405020304" pitchFamily="18" charset="0"/>
                <a:cs typeface="Arial" panose="020B0604020202020204" pitchFamily="34" charset="0"/>
              </a:rPr>
              <a:t> </a:t>
            </a:r>
            <a:r>
              <a:rPr lang="en-US" sz="1600" b="1" dirty="0" err="1">
                <a:ea typeface="Times New Roman" panose="02020603050405020304" pitchFamily="18" charset="0"/>
                <a:cs typeface="Arial" panose="020B0604020202020204" pitchFamily="34" charset="0"/>
              </a:rPr>
              <a:t>su</a:t>
            </a:r>
            <a:r>
              <a:rPr lang="en-US" sz="1600" b="1" dirty="0">
                <a:ea typeface="Times New Roman" panose="02020603050405020304" pitchFamily="18" charset="0"/>
                <a:cs typeface="Arial" panose="020B0604020202020204" pitchFamily="34" charset="0"/>
              </a:rPr>
              <a:t> </a:t>
            </a:r>
            <a:r>
              <a:rPr lang="en-US" sz="1600" b="1" dirty="0" err="1">
                <a:ea typeface="Times New Roman" panose="02020603050405020304" pitchFamily="18" charset="0"/>
                <a:cs typeface="Arial" panose="020B0604020202020204" pitchFamily="34" charset="0"/>
              </a:rPr>
              <a:t>najvažnije</a:t>
            </a:r>
            <a:r>
              <a:rPr lang="en-US" sz="1600" b="1" dirty="0">
                <a:ea typeface="Times New Roman" panose="02020603050405020304" pitchFamily="18" charset="0"/>
                <a:cs typeface="Arial" panose="020B0604020202020204" pitchFamily="34" charset="0"/>
              </a:rPr>
              <a:t>:</a:t>
            </a:r>
            <a:endParaRPr lang="sr-Latn-RS" sz="1600" b="1" dirty="0">
              <a:ea typeface="Times New Roman" panose="02020603050405020304" pitchFamily="18" charset="0"/>
              <a:cs typeface="Arial" panose="020B0604020202020204" pitchFamily="34" charset="0"/>
            </a:endParaRPr>
          </a:p>
          <a:p>
            <a:pPr marL="342900" indent="-342900" algn="just">
              <a:spcAft>
                <a:spcPts val="0"/>
              </a:spcAft>
              <a:buFont typeface="+mj-lt"/>
              <a:buAutoNum type="alphaLcParenR"/>
              <a:tabLst>
                <a:tab pos="228600" algn="l"/>
              </a:tabLst>
              <a:defRPr/>
            </a:pPr>
            <a:r>
              <a:rPr lang="en-US" sz="1600" dirty="0" err="1">
                <a:ea typeface="Times New Roman" panose="02020603050405020304" pitchFamily="18" charset="0"/>
                <a:cs typeface="Arial" panose="020B0604020202020204" pitchFamily="34" charset="0"/>
              </a:rPr>
              <a:t>izrada</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delova</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za</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vozila</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brodove</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mašine</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alate</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i</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uređaje</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Poseban</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značaj</a:t>
            </a:r>
            <a:r>
              <a:rPr lang="en-US" sz="1600" dirty="0">
                <a:ea typeface="Times New Roman" panose="02020603050405020304" pitchFamily="18" charset="0"/>
                <a:cs typeface="Arial" panose="020B0604020202020204" pitchFamily="34" charset="0"/>
              </a:rPr>
              <a:t> ova </a:t>
            </a:r>
            <a:r>
              <a:rPr lang="en-US" sz="1600" dirty="0" err="1">
                <a:ea typeface="Times New Roman" panose="02020603050405020304" pitchFamily="18" charset="0"/>
                <a:cs typeface="Arial" panose="020B0604020202020204" pitchFamily="34" charset="0"/>
              </a:rPr>
              <a:t>tehnologija</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ima</a:t>
            </a:r>
            <a:r>
              <a:rPr lang="en-US" sz="1600" dirty="0">
                <a:ea typeface="Times New Roman" panose="02020603050405020304" pitchFamily="18" charset="0"/>
                <a:cs typeface="Arial" panose="020B0604020202020204" pitchFamily="34" charset="0"/>
              </a:rPr>
              <a:t> u </a:t>
            </a:r>
            <a:r>
              <a:rPr lang="en-US" sz="1600" dirty="0" err="1">
                <a:ea typeface="Times New Roman" panose="02020603050405020304" pitchFamily="18" charset="0"/>
                <a:cs typeface="Arial" panose="020B0604020202020204" pitchFamily="34" charset="0"/>
              </a:rPr>
              <a:t>izradi</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lakih</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konstrukcija</a:t>
            </a:r>
            <a:endParaRPr lang="sr-Latn-RS" sz="1600" dirty="0">
              <a:ea typeface="Times New Roman" panose="02020603050405020304" pitchFamily="18" charset="0"/>
              <a:cs typeface="Arial" panose="020B0604020202020204" pitchFamily="34" charset="0"/>
            </a:endParaRPr>
          </a:p>
          <a:p>
            <a:pPr marL="342900" indent="-342900" algn="just">
              <a:spcAft>
                <a:spcPts val="0"/>
              </a:spcAft>
              <a:buFont typeface="+mj-lt"/>
              <a:buAutoNum type="alphaLcParenR"/>
              <a:tabLst>
                <a:tab pos="228600" algn="l"/>
              </a:tabLst>
              <a:defRPr/>
            </a:pPr>
            <a:r>
              <a:rPr lang="en-US" sz="1600" dirty="0" err="1">
                <a:ea typeface="Times New Roman" panose="02020603050405020304" pitchFamily="18" charset="0"/>
                <a:cs typeface="Arial" panose="020B0604020202020204" pitchFamily="34" charset="0"/>
              </a:rPr>
              <a:t>izrada</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ručnih</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alata</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čekići</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klešta</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zavijači</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i</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hirurških</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instrumenata</a:t>
            </a:r>
            <a:endParaRPr lang="sr-Latn-RS" sz="1600" dirty="0">
              <a:ea typeface="Times New Roman" panose="02020603050405020304" pitchFamily="18" charset="0"/>
              <a:cs typeface="Arial" panose="020B0604020202020204" pitchFamily="34" charset="0"/>
            </a:endParaRPr>
          </a:p>
          <a:p>
            <a:pPr marL="342900" indent="-342900" algn="just">
              <a:spcAft>
                <a:spcPts val="0"/>
              </a:spcAft>
              <a:buFont typeface="+mj-lt"/>
              <a:buAutoNum type="alphaLcParenR"/>
              <a:tabLst>
                <a:tab pos="228600" algn="l"/>
              </a:tabLst>
              <a:defRPr/>
            </a:pPr>
            <a:r>
              <a:rPr lang="en-US" sz="1600" dirty="0" err="1">
                <a:ea typeface="Times New Roman" panose="02020603050405020304" pitchFamily="18" charset="0"/>
                <a:cs typeface="Arial" panose="020B0604020202020204" pitchFamily="34" charset="0"/>
              </a:rPr>
              <a:t>izrada</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vezivnih</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elemenata</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vijci</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navrtke</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čivije</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osovinice</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i</a:t>
            </a:r>
            <a:r>
              <a:rPr lang="en-US" sz="1600" dirty="0">
                <a:ea typeface="Times New Roman" panose="02020603050405020304" pitchFamily="18" charset="0"/>
                <a:cs typeface="Arial" panose="020B0604020202020204" pitchFamily="34" charset="0"/>
              </a:rPr>
              <a:t> sl.</a:t>
            </a:r>
            <a:endParaRPr lang="sr-Latn-RS" sz="1600" dirty="0">
              <a:ea typeface="Times New Roman" panose="02020603050405020304" pitchFamily="18" charset="0"/>
              <a:cs typeface="Arial" panose="020B0604020202020204" pitchFamily="34" charset="0"/>
            </a:endParaRPr>
          </a:p>
          <a:p>
            <a:pPr marL="342900" indent="-342900" algn="just">
              <a:spcAft>
                <a:spcPts val="0"/>
              </a:spcAft>
              <a:buFont typeface="+mj-lt"/>
              <a:buAutoNum type="alphaLcParenR"/>
              <a:tabLst>
                <a:tab pos="228600" algn="l"/>
              </a:tabLst>
              <a:defRPr/>
            </a:pPr>
            <a:r>
              <a:rPr lang="en-US" sz="1600" dirty="0" err="1">
                <a:ea typeface="Times New Roman" panose="02020603050405020304" pitchFamily="18" charset="0"/>
                <a:cs typeface="Arial" panose="020B0604020202020204" pitchFamily="34" charset="0"/>
              </a:rPr>
              <a:t>izrada</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rezervoara</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limenih</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konzervi</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kanistera</a:t>
            </a:r>
            <a:endParaRPr lang="sr-Latn-RS" sz="1600" dirty="0">
              <a:ea typeface="Times New Roman" panose="02020603050405020304" pitchFamily="18" charset="0"/>
              <a:cs typeface="Arial" panose="020B0604020202020204" pitchFamily="34" charset="0"/>
            </a:endParaRPr>
          </a:p>
          <a:p>
            <a:pPr marL="342900" indent="-342900" algn="just">
              <a:spcAft>
                <a:spcPts val="0"/>
              </a:spcAft>
              <a:buFont typeface="+mj-lt"/>
              <a:buAutoNum type="alphaLcParenR"/>
              <a:tabLst>
                <a:tab pos="228600" algn="l"/>
              </a:tabLst>
              <a:defRPr/>
            </a:pPr>
            <a:r>
              <a:rPr lang="en-US" sz="1600" dirty="0" err="1">
                <a:ea typeface="Times New Roman" panose="02020603050405020304" pitchFamily="18" charset="0"/>
                <a:cs typeface="Arial" panose="020B0604020202020204" pitchFamily="34" charset="0"/>
              </a:rPr>
              <a:t>izrada</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elemenata</a:t>
            </a:r>
            <a:r>
              <a:rPr lang="en-US" sz="1600" dirty="0">
                <a:ea typeface="Times New Roman" panose="02020603050405020304" pitchFamily="18" charset="0"/>
                <a:cs typeface="Arial" panose="020B0604020202020204" pitchFamily="34" charset="0"/>
              </a:rPr>
              <a:t> u </a:t>
            </a:r>
            <a:r>
              <a:rPr lang="en-US" sz="1600" dirty="0" err="1">
                <a:ea typeface="Times New Roman" panose="02020603050405020304" pitchFamily="18" charset="0"/>
                <a:cs typeface="Arial" panose="020B0604020202020204" pitchFamily="34" charset="0"/>
              </a:rPr>
              <a:t>građevinarstvu</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elementi</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krovnih</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i</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zidnih</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konstrukcija</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okovi</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vrata</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i</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prozora</a:t>
            </a:r>
            <a:endParaRPr lang="sr-Latn-RS" sz="1600" dirty="0">
              <a:ea typeface="Times New Roman" panose="02020603050405020304" pitchFamily="18" charset="0"/>
              <a:cs typeface="Arial" panose="020B0604020202020204" pitchFamily="34" charset="0"/>
            </a:endParaRPr>
          </a:p>
          <a:p>
            <a:pPr marL="342900" indent="-342900" algn="just">
              <a:spcAft>
                <a:spcPts val="0"/>
              </a:spcAft>
              <a:buFont typeface="+mj-lt"/>
              <a:buAutoNum type="alphaLcParenR"/>
              <a:tabLst>
                <a:tab pos="228600" algn="l"/>
              </a:tabLst>
              <a:defRPr/>
            </a:pPr>
            <a:r>
              <a:rPr lang="en-US" sz="1600" dirty="0" err="1">
                <a:ea typeface="Times New Roman" panose="02020603050405020304" pitchFamily="18" charset="0"/>
                <a:cs typeface="Arial" panose="020B0604020202020204" pitchFamily="34" charset="0"/>
              </a:rPr>
              <a:t>primena</a:t>
            </a:r>
            <a:r>
              <a:rPr lang="en-US" sz="1600" dirty="0">
                <a:ea typeface="Times New Roman" panose="02020603050405020304" pitchFamily="18" charset="0"/>
                <a:cs typeface="Arial" panose="020B0604020202020204" pitchFamily="34" charset="0"/>
              </a:rPr>
              <a:t> u </a:t>
            </a:r>
            <a:r>
              <a:rPr lang="en-US" sz="1600" dirty="0" err="1">
                <a:ea typeface="Times New Roman" panose="02020603050405020304" pitchFamily="18" charset="0"/>
                <a:cs typeface="Arial" panose="020B0604020202020204" pitchFamily="34" charset="0"/>
              </a:rPr>
              <a:t>elektrotehnici</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i</a:t>
            </a:r>
            <a:r>
              <a:rPr lang="en-US" sz="1600" dirty="0">
                <a:ea typeface="Times New Roman" panose="02020603050405020304" pitchFamily="18" charset="0"/>
                <a:cs typeface="Arial" panose="020B0604020202020204" pitchFamily="34" charset="0"/>
              </a:rPr>
              <a:t> </a:t>
            </a:r>
            <a:r>
              <a:rPr lang="en-US" sz="1600" dirty="0" err="1">
                <a:ea typeface="Times New Roman" panose="02020603050405020304" pitchFamily="18" charset="0"/>
                <a:cs typeface="Arial" panose="020B0604020202020204" pitchFamily="34" charset="0"/>
              </a:rPr>
              <a:t>elektronici</a:t>
            </a:r>
            <a:endParaRPr lang="sr-Latn-RS" sz="1600" dirty="0">
              <a:ea typeface="Times New Roman" panose="02020603050405020304" pitchFamily="18" charset="0"/>
              <a:cs typeface="Arial" panose="020B0604020202020204" pitchFamily="34" charset="0"/>
            </a:endParaRPr>
          </a:p>
          <a:p>
            <a:pPr algn="just">
              <a:spcAft>
                <a:spcPts val="0"/>
              </a:spcAft>
              <a:defRPr/>
            </a:pPr>
            <a:r>
              <a:rPr lang="en-US" sz="1600" dirty="0">
                <a:ea typeface="Times New Roman" panose="02020603050405020304" pitchFamily="18" charset="0"/>
                <a:cs typeface="Arial" panose="020B0604020202020204" pitchFamily="34" charset="0"/>
              </a:rPr>
              <a:t> </a:t>
            </a:r>
            <a:endParaRPr lang="sr-Latn-RS" sz="1600" dirty="0">
              <a:ea typeface="Times New Roman" panose="02020603050405020304" pitchFamily="18" charset="0"/>
              <a:cs typeface="Arial" panose="020B0604020202020204" pitchFamily="34" charset="0"/>
            </a:endParaRPr>
          </a:p>
        </p:txBody>
      </p:sp>
      <p:pic>
        <p:nvPicPr>
          <p:cNvPr id="24580" name="Picture 3" descr="Kvalitet spoljne povrs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88913"/>
            <a:ext cx="410845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sz="quarter" idx="1"/>
          </p:nvPr>
        </p:nvSpPr>
        <p:spPr>
          <a:xfrm>
            <a:off x="500063" y="857250"/>
            <a:ext cx="8186737" cy="2786063"/>
          </a:xfrm>
        </p:spPr>
        <p:txBody>
          <a:bodyPr/>
          <a:lstStyle/>
          <a:p>
            <a:pPr eaLnBrk="1" hangingPunct="1"/>
            <a:r>
              <a:rPr lang="en-US" altLang="sr-Latn-RS" sz="1800" smtClean="0">
                <a:latin typeface="Arial" panose="020B0604020202020204" pitchFamily="34" charset="0"/>
                <a:cs typeface="Arial" panose="020B0604020202020204" pitchFamily="34" charset="0"/>
              </a:rPr>
              <a:t>Ova tehnologija je ekonomski opravdana samo u slučaju serijske, velikoserijske i masovne proizvodnje. Ali….</a:t>
            </a:r>
          </a:p>
          <a:p>
            <a:pPr eaLnBrk="1" hangingPunct="1"/>
            <a:r>
              <a:rPr lang="en-US" altLang="sr-Latn-RS" sz="1800" smtClean="0">
                <a:latin typeface="Arial" panose="020B0604020202020204" pitchFamily="34" charset="0"/>
                <a:cs typeface="Arial" panose="020B0604020202020204" pitchFamily="34" charset="0"/>
              </a:rPr>
              <a:t>Ne mogu se svi materijali uspešno obrađivati TPD. To se, pre svega, odnosi na visokolegirane čelike i druge materijale s niskom polaznom plastičnošću.</a:t>
            </a:r>
          </a:p>
          <a:p>
            <a:pPr eaLnBrk="1" hangingPunct="1"/>
            <a:r>
              <a:rPr lang="en-US" altLang="sr-Latn-RS" sz="1800" smtClean="0">
                <a:latin typeface="Arial" panose="020B0604020202020204" pitchFamily="34" charset="0"/>
                <a:cs typeface="Arial" panose="020B0604020202020204" pitchFamily="34" charset="0"/>
              </a:rPr>
              <a:t>Primena procesa je ograničena s obzirom na maksimalno dozvoljeno opterećenje alata.</a:t>
            </a:r>
          </a:p>
          <a:p>
            <a:pPr eaLnBrk="1" hangingPunct="1"/>
            <a:r>
              <a:rPr lang="en-US" altLang="sr-Latn-RS" sz="1800" smtClean="0">
                <a:latin typeface="Arial" panose="020B0604020202020204" pitchFamily="34" charset="0"/>
                <a:cs typeface="Arial" panose="020B0604020202020204" pitchFamily="34" charset="0"/>
              </a:rPr>
              <a:t>U procesu se često javljaju velike sile i pritisci, što iziskuje potrebu za robusnim alatima i mašinama velike snage.</a:t>
            </a:r>
          </a:p>
          <a:p>
            <a:pPr eaLnBrk="1" hangingPunct="1"/>
            <a:endParaRPr lang="en-US" altLang="sr-Latn-RS" sz="1800" smtClean="0">
              <a:latin typeface="Arial" panose="020B0604020202020204" pitchFamily="34" charset="0"/>
              <a:cs typeface="Arial" panose="020B0604020202020204" pitchFamily="34" charset="0"/>
            </a:endParaRPr>
          </a:p>
        </p:txBody>
      </p:sp>
      <p:sp>
        <p:nvSpPr>
          <p:cNvPr id="25603" name="Rectangle 3"/>
          <p:cNvSpPr>
            <a:spLocks noChangeArrowheads="1"/>
          </p:cNvSpPr>
          <p:nvPr/>
        </p:nvSpPr>
        <p:spPr bwMode="auto">
          <a:xfrm>
            <a:off x="2838450" y="214313"/>
            <a:ext cx="3448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sr-Latn-RS" sz="2400" b="1"/>
              <a:t>Glavni nedosta</a:t>
            </a:r>
            <a:r>
              <a:rPr lang="sr-Latn-RS" altLang="sr-Latn-RS" sz="2400" b="1"/>
              <a:t>t</a:t>
            </a:r>
            <a:r>
              <a:rPr lang="en-US" altLang="sr-Latn-RS" sz="2400" b="1"/>
              <a:t>ci TPD</a:t>
            </a:r>
          </a:p>
        </p:txBody>
      </p:sp>
      <p:pic>
        <p:nvPicPr>
          <p:cNvPr id="25604" name="Picture 2" descr="http://ewi.org/eto/wp-content/uploads/2014/12/activities-forming-tab-900x25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13" y="3716338"/>
            <a:ext cx="7920037"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5"/>
          <p:cNvSpPr txBox="1">
            <a:spLocks noChangeArrowheads="1"/>
          </p:cNvSpPr>
          <p:nvPr/>
        </p:nvSpPr>
        <p:spPr bwMode="auto">
          <a:xfrm>
            <a:off x="1379538" y="285750"/>
            <a:ext cx="6335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sr-Latn-CS" altLang="sr-Latn-RS" sz="2400" b="1"/>
              <a:t>KLASIFIKACIJA METODA TPD</a:t>
            </a:r>
            <a:endParaRPr lang="en-US" altLang="sr-Latn-RS" sz="2400" b="1"/>
          </a:p>
        </p:txBody>
      </p:sp>
      <p:pic>
        <p:nvPicPr>
          <p:cNvPr id="26627" name="Picture 6" descr="kghkkkkkkkkkkkkkkkkkkkk.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1000125"/>
            <a:ext cx="6500812" cy="550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endParaRPr lang="sr-Latn-RS" altLang="sr-Latn-RS" smtClean="0"/>
          </a:p>
        </p:txBody>
      </p:sp>
      <p:sp>
        <p:nvSpPr>
          <p:cNvPr id="27651" name="Content Placeholder 2"/>
          <p:cNvSpPr>
            <a:spLocks noGrp="1"/>
          </p:cNvSpPr>
          <p:nvPr>
            <p:ph sz="quarter" idx="1"/>
          </p:nvPr>
        </p:nvSpPr>
        <p:spPr/>
        <p:txBody>
          <a:bodyPr/>
          <a:lstStyle/>
          <a:p>
            <a:endParaRPr lang="sr-Latn-RS" altLang="sr-Latn-RS" smtClean="0"/>
          </a:p>
        </p:txBody>
      </p:sp>
      <p:pic>
        <p:nvPicPr>
          <p:cNvPr id="2765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15888"/>
            <a:ext cx="8321675" cy="632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271463" y="115888"/>
            <a:ext cx="3481387" cy="2613025"/>
          </a:xfrm>
          <a:noFill/>
        </p:spPr>
      </p:pic>
      <p:pic>
        <p:nvPicPr>
          <p:cNvPr id="286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6375" y="192088"/>
            <a:ext cx="257175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7"/>
          <p:cNvPicPr>
            <a:picLocks noChangeAspect="1" noChangeArrowheads="1"/>
          </p:cNvPicPr>
          <p:nvPr/>
        </p:nvPicPr>
        <p:blipFill>
          <a:blip r:embed="rId4">
            <a:extLst>
              <a:ext uri="{28A0092B-C50C-407E-A947-70E740481C1C}">
                <a14:useLocalDpi xmlns:a14="http://schemas.microsoft.com/office/drawing/2010/main" val="0"/>
              </a:ext>
            </a:extLst>
          </a:blip>
          <a:srcRect t="9000" b="9999"/>
          <a:stretch>
            <a:fillRect/>
          </a:stretch>
        </p:blipFill>
        <p:spPr bwMode="auto">
          <a:xfrm>
            <a:off x="3632200" y="4410075"/>
            <a:ext cx="2733675"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0"/>
          <p:cNvPicPr>
            <a:picLocks noChangeAspect="1" noChangeArrowheads="1"/>
          </p:cNvPicPr>
          <p:nvPr/>
        </p:nvPicPr>
        <p:blipFill>
          <a:blip r:embed="rId5">
            <a:extLst>
              <a:ext uri="{28A0092B-C50C-407E-A947-70E740481C1C}">
                <a14:useLocalDpi xmlns:a14="http://schemas.microsoft.com/office/drawing/2010/main" val="0"/>
              </a:ext>
            </a:extLst>
          </a:blip>
          <a:srcRect b="21875"/>
          <a:stretch>
            <a:fillRect/>
          </a:stretch>
        </p:blipFill>
        <p:spPr bwMode="auto">
          <a:xfrm>
            <a:off x="385763" y="4686300"/>
            <a:ext cx="31226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1775" y="4651375"/>
            <a:ext cx="23241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5"/>
          <p:cNvPicPr>
            <a:picLocks noChangeAspect="1" noChangeArrowheads="1"/>
          </p:cNvPicPr>
          <p:nvPr/>
        </p:nvPicPr>
        <p:blipFill>
          <a:blip r:embed="rId7">
            <a:extLst>
              <a:ext uri="{28A0092B-C50C-407E-A947-70E740481C1C}">
                <a14:useLocalDpi xmlns:a14="http://schemas.microsoft.com/office/drawing/2010/main" val="0"/>
              </a:ext>
            </a:extLst>
          </a:blip>
          <a:srcRect l="8578" t="17160" r="5635" b="14200"/>
          <a:stretch>
            <a:fillRect/>
          </a:stretch>
        </p:blipFill>
        <p:spPr bwMode="auto">
          <a:xfrm>
            <a:off x="6026150" y="2435225"/>
            <a:ext cx="28797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8"/>
          <p:cNvPicPr>
            <a:picLocks noChangeAspect="1"/>
          </p:cNvPicPr>
          <p:nvPr/>
        </p:nvPicPr>
        <p:blipFill>
          <a:blip r:embed="rId8" cstate="print">
            <a:extLst>
              <a:ext uri="{28A0092B-C50C-407E-A947-70E740481C1C}">
                <a14:useLocalDpi xmlns:a14="http://schemas.microsoft.com/office/drawing/2010/main" val="0"/>
              </a:ext>
            </a:extLst>
          </a:blip>
          <a:srcRect l="31943" t="30724" r="38379" b="29018"/>
          <a:stretch>
            <a:fillRect/>
          </a:stretch>
        </p:blipFill>
        <p:spPr bwMode="auto">
          <a:xfrm>
            <a:off x="6735763" y="331788"/>
            <a:ext cx="2116137"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5288" y="2579688"/>
            <a:ext cx="4335462"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5"/>
          <p:cNvSpPr txBox="1">
            <a:spLocks noChangeArrowheads="1"/>
          </p:cNvSpPr>
          <p:nvPr/>
        </p:nvSpPr>
        <p:spPr bwMode="auto">
          <a:xfrm>
            <a:off x="1379538" y="285750"/>
            <a:ext cx="6335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sr-Latn-CS" altLang="sr-Latn-RS" sz="2400" b="1"/>
              <a:t>Izrada bešavnih cevi </a:t>
            </a:r>
            <a:endParaRPr lang="en-US" altLang="sr-Latn-RS" sz="2400" b="1"/>
          </a:p>
        </p:txBody>
      </p:sp>
      <p:pic>
        <p:nvPicPr>
          <p:cNvPr id="1331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981075"/>
            <a:ext cx="74803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Image result for Seamless Tube and P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5373688"/>
            <a:ext cx="331152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59060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214313" y="285750"/>
            <a:ext cx="8786812"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r-Latn-CS" altLang="sr-Latn-RS" b="1" i="1">
                <a:solidFill>
                  <a:srgbClr val="FF0000"/>
                </a:solidFill>
              </a:rPr>
              <a:t>POJAM TEHNOLOGIJE </a:t>
            </a:r>
            <a:r>
              <a:rPr lang="sr-Latn-CS" altLang="sr-Latn-RS" b="1" i="1"/>
              <a:t>- osnovna definicija "tehnologija je veština, znanje i sposobnost da se osmisle, izrade i koriste korisne stvari''.</a:t>
            </a:r>
          </a:p>
          <a:p>
            <a:endParaRPr lang="sr-Latn-CS" altLang="sr-Latn-RS" b="1"/>
          </a:p>
          <a:p>
            <a:r>
              <a:rPr lang="sr-Latn-CS" altLang="sr-Latn-RS" b="1"/>
              <a:t>Reč </a:t>
            </a:r>
            <a:r>
              <a:rPr lang="sr-Latn-CS" altLang="sr-Latn-RS" b="1" i="1"/>
              <a:t>''tehnologija'' potiče od dve grčke reči ''tehne'' koja označava veštinu, umeće i znanje da se nešto izradi ili </a:t>
            </a:r>
            <a:r>
              <a:rPr lang="sr-Latn-CS" altLang="sr-Latn-RS" b="1"/>
              <a:t>obavi i reči ''logos'' - nauka.</a:t>
            </a:r>
          </a:p>
          <a:p>
            <a:endParaRPr lang="sr-Latn-CS" altLang="sr-Latn-RS" b="1"/>
          </a:p>
          <a:p>
            <a:r>
              <a:rPr lang="sr-Latn-CS" altLang="sr-Latn-RS" b="1" i="1"/>
              <a:t>Definicije:</a:t>
            </a:r>
          </a:p>
          <a:p>
            <a:endParaRPr lang="sr-Latn-CS" altLang="sr-Latn-RS" b="1" i="1"/>
          </a:p>
          <a:p>
            <a:r>
              <a:rPr lang="sr-Latn-CS" altLang="sr-Latn-RS" i="1"/>
              <a:t>Tehnologija predstavlja skup tehnika i metoda koji proširuju mogućnost ljudskog delovanja na prirodu i pomažu njegovom upravljanju društvenim</a:t>
            </a:r>
          </a:p>
          <a:p>
            <a:r>
              <a:rPr lang="sr-Latn-CS" altLang="sr-Latn-RS" i="1"/>
              <a:t>procesima, a proizvod su naučnih rešenja</a:t>
            </a:r>
            <a:r>
              <a:rPr lang="sr-Latn-CS" altLang="sr-Latn-RS" b="1" i="1"/>
              <a:t>.</a:t>
            </a:r>
          </a:p>
          <a:p>
            <a:endParaRPr lang="sr-Latn-CS" altLang="sr-Latn-RS" b="1" i="1"/>
          </a:p>
          <a:p>
            <a:r>
              <a:rPr lang="sr-Latn-CS" altLang="sr-Latn-RS" i="1">
                <a:solidFill>
                  <a:srgbClr val="00B050"/>
                </a:solidFill>
              </a:rPr>
              <a:t>Tehnologija označava razvoj i primenu alata, mašina, materijala i procesa koja mogu pomoći u rešavanju ljudskih problema</a:t>
            </a:r>
            <a:r>
              <a:rPr lang="sr-Latn-CS" altLang="sr-Latn-RS" i="1"/>
              <a:t>.</a:t>
            </a:r>
          </a:p>
          <a:p>
            <a:endParaRPr lang="sr-Latn-CS" altLang="sr-Latn-RS" b="1" i="1"/>
          </a:p>
          <a:p>
            <a:r>
              <a:rPr lang="sr-Latn-CS" altLang="sr-Latn-RS" i="1"/>
              <a:t>Tehnologija predstavlja organizaciju znanja za postizanje praktičnih ciljeva.</a:t>
            </a:r>
          </a:p>
          <a:p>
            <a:endParaRPr lang="sr-Latn-CS" altLang="sr-Latn-RS"/>
          </a:p>
          <a:p>
            <a:r>
              <a:rPr lang="vi-VN" altLang="sr-Latn-RS" i="1">
                <a:solidFill>
                  <a:srgbClr val="FF0000"/>
                </a:solidFill>
              </a:rPr>
              <a:t>Tehnologija je postupak pretvaranja jednih upotrebnih vrednosti (prirodnih predmeta ili poluproizvoda) u druge upotrebne vrednosti kombin</a:t>
            </a:r>
            <a:r>
              <a:rPr lang="sr-Latn-CS" altLang="sr-Latn-RS" i="1">
                <a:solidFill>
                  <a:srgbClr val="FF0000"/>
                </a:solidFill>
              </a:rPr>
              <a:t>ova</a:t>
            </a:r>
            <a:r>
              <a:rPr lang="vi-VN" altLang="sr-Latn-RS" i="1">
                <a:solidFill>
                  <a:srgbClr val="FF0000"/>
                </a:solidFill>
              </a:rPr>
              <a:t>njem ljudskih radnih operacija s operacijama </a:t>
            </a:r>
            <a:r>
              <a:rPr lang="sr-Latn-CS" altLang="sr-Latn-RS" i="1">
                <a:solidFill>
                  <a:srgbClr val="FF0000"/>
                </a:solidFill>
              </a:rPr>
              <a:t>mašina</a:t>
            </a:r>
            <a:r>
              <a:rPr lang="vi-VN" altLang="sr-Latn-RS" i="1">
                <a:solidFill>
                  <a:srgbClr val="FF0000"/>
                </a:solidFill>
              </a:rPr>
              <a:t>, drugih mehanizama, uređaja, </a:t>
            </a:r>
            <a:r>
              <a:rPr lang="sr-Latn-CS" altLang="sr-Latn-RS" i="1">
                <a:solidFill>
                  <a:srgbClr val="FF0000"/>
                </a:solidFill>
              </a:rPr>
              <a:t>alata…</a:t>
            </a:r>
          </a:p>
          <a:p>
            <a:endParaRPr lang="sr-Latn-CS" altLang="sr-Latn-RS"/>
          </a:p>
          <a:p>
            <a:endParaRPr lang="sr-Latn-CS" altLang="sr-Latn-RS"/>
          </a:p>
          <a:p>
            <a:endParaRPr lang="sr-Latn-CS" altLang="sr-Latn-RS" b="1" i="1"/>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5"/>
          <p:cNvSpPr txBox="1">
            <a:spLocks noChangeArrowheads="1"/>
          </p:cNvSpPr>
          <p:nvPr/>
        </p:nvSpPr>
        <p:spPr bwMode="auto">
          <a:xfrm>
            <a:off x="1379538" y="285750"/>
            <a:ext cx="6335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sr-Latn-CS" altLang="sr-Latn-RS" sz="2400" b="1"/>
              <a:t>Izrada bešavnih cevi </a:t>
            </a:r>
            <a:endParaRPr lang="en-US" altLang="sr-Latn-RS" sz="2400" b="1"/>
          </a:p>
        </p:txBody>
      </p:sp>
      <p:pic>
        <p:nvPicPr>
          <p:cNvPr id="1433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836613"/>
            <a:ext cx="7991475" cy="575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59497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lectric Resistance Welded Pi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6725" y="1341438"/>
            <a:ext cx="55245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5"/>
          <p:cNvSpPr txBox="1">
            <a:spLocks noChangeArrowheads="1"/>
          </p:cNvSpPr>
          <p:nvPr/>
        </p:nvSpPr>
        <p:spPr bwMode="auto">
          <a:xfrm>
            <a:off x="1331913" y="188913"/>
            <a:ext cx="6335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sr-Latn-CS" altLang="sr-Latn-RS" sz="2400" b="1"/>
              <a:t>Izrada šavnih cevi </a:t>
            </a:r>
            <a:endParaRPr lang="en-US" altLang="sr-Latn-RS" sz="2400" b="1"/>
          </a:p>
        </p:txBody>
      </p:sp>
      <p:pic>
        <p:nvPicPr>
          <p:cNvPr id="15364" name="Picture 4" descr="Spiral submerged-arc welding pip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6725" y="3860800"/>
            <a:ext cx="55245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367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5"/>
          <p:cNvSpPr txBox="1">
            <a:spLocks noChangeArrowheads="1"/>
          </p:cNvSpPr>
          <p:nvPr/>
        </p:nvSpPr>
        <p:spPr bwMode="auto">
          <a:xfrm>
            <a:off x="1331913" y="188913"/>
            <a:ext cx="6335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sr-Latn-CS" altLang="sr-Latn-RS" sz="2400" b="1"/>
              <a:t>Izrada šavnih cevi </a:t>
            </a:r>
            <a:endParaRPr lang="en-US" altLang="sr-Latn-RS" sz="2400" b="1"/>
          </a:p>
        </p:txBody>
      </p:sp>
      <p:pic>
        <p:nvPicPr>
          <p:cNvPr id="1638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657225"/>
            <a:ext cx="7943850"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3819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ChangeArrowheads="1"/>
          </p:cNvSpPr>
          <p:nvPr/>
        </p:nvSpPr>
        <p:spPr bwMode="auto">
          <a:xfrm>
            <a:off x="214313" y="1000125"/>
            <a:ext cx="8929687"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180975" algn="l"/>
                <a:tab pos="228600" algn="l"/>
              </a:tabLst>
              <a:defRPr>
                <a:solidFill>
                  <a:schemeClr val="tx1"/>
                </a:solidFill>
                <a:latin typeface="Arial" panose="020B0604020202020204" pitchFamily="34" charset="0"/>
              </a:defRPr>
            </a:lvl1pPr>
            <a:lvl2pPr marL="742950" indent="-285750">
              <a:tabLst>
                <a:tab pos="180975" algn="l"/>
                <a:tab pos="228600" algn="l"/>
              </a:tabLst>
              <a:defRPr>
                <a:solidFill>
                  <a:schemeClr val="tx1"/>
                </a:solidFill>
                <a:latin typeface="Arial" panose="020B0604020202020204" pitchFamily="34" charset="0"/>
              </a:defRPr>
            </a:lvl2pPr>
            <a:lvl3pPr marL="1143000" indent="-228600">
              <a:tabLst>
                <a:tab pos="180975" algn="l"/>
                <a:tab pos="228600" algn="l"/>
              </a:tabLst>
              <a:defRPr>
                <a:solidFill>
                  <a:schemeClr val="tx1"/>
                </a:solidFill>
                <a:latin typeface="Arial" panose="020B0604020202020204" pitchFamily="34" charset="0"/>
              </a:defRPr>
            </a:lvl3pPr>
            <a:lvl4pPr marL="1600200" indent="-228600">
              <a:tabLst>
                <a:tab pos="180975" algn="l"/>
                <a:tab pos="228600" algn="l"/>
              </a:tabLst>
              <a:defRPr>
                <a:solidFill>
                  <a:schemeClr val="tx1"/>
                </a:solidFill>
                <a:latin typeface="Arial" panose="020B0604020202020204" pitchFamily="34" charset="0"/>
              </a:defRPr>
            </a:lvl4pPr>
            <a:lvl5pPr marL="2057400" indent="-228600">
              <a:tabLst>
                <a:tab pos="180975" algn="l"/>
                <a:tab pos="228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228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228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228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228600" algn="l"/>
              </a:tabLst>
              <a:defRPr>
                <a:solidFill>
                  <a:schemeClr val="tx1"/>
                </a:solidFill>
                <a:latin typeface="Arial" panose="020B0604020202020204" pitchFamily="34" charset="0"/>
              </a:defRPr>
            </a:lvl9pPr>
          </a:lstStyle>
          <a:p>
            <a:pPr algn="just"/>
            <a:r>
              <a:rPr lang="sl-SI" altLang="sr-Latn-RS">
                <a:cs typeface="Times New Roman" panose="02020603050405020304" pitchFamily="18" charset="0"/>
              </a:rPr>
              <a:t>Prema </a:t>
            </a:r>
            <a:r>
              <a:rPr lang="en-US" altLang="sr-Latn-RS" b="1" i="1">
                <a:cs typeface="Times New Roman" panose="02020603050405020304" pitchFamily="18" charset="0"/>
              </a:rPr>
              <a:t>veli</a:t>
            </a:r>
            <a:r>
              <a:rPr lang="sr-Latn-CS" altLang="sr-Latn-RS" b="1" i="1">
                <a:cs typeface="Times New Roman" panose="02020603050405020304" pitchFamily="18" charset="0"/>
              </a:rPr>
              <a:t>čini zone deformisanja – zahvatu alata.</a:t>
            </a:r>
            <a:endParaRPr lang="en-US" altLang="sr-Latn-RS"/>
          </a:p>
          <a:p>
            <a:pPr algn="just">
              <a:spcBef>
                <a:spcPts val="1200"/>
              </a:spcBef>
              <a:buFontTx/>
              <a:buChar char="•"/>
            </a:pPr>
            <a:r>
              <a:rPr lang="en-US" altLang="sr-Latn-RS">
                <a:cs typeface="Times New Roman" panose="02020603050405020304" pitchFamily="18" charset="0"/>
              </a:rPr>
              <a:t> Procesi (deformisanje) sa kompletnim zahvatom alata</a:t>
            </a:r>
            <a:endParaRPr lang="en-US" altLang="sr-Latn-RS"/>
          </a:p>
          <a:p>
            <a:pPr algn="just">
              <a:buFontTx/>
              <a:buChar char="•"/>
            </a:pPr>
            <a:r>
              <a:rPr lang="en-US" altLang="sr-Latn-RS"/>
              <a:t> Procesi </a:t>
            </a:r>
            <a:r>
              <a:rPr lang="en-US" altLang="sr-Latn-RS">
                <a:cs typeface="Times New Roman" panose="02020603050405020304" pitchFamily="18" charset="0"/>
              </a:rPr>
              <a:t>(deformisanje) </a:t>
            </a:r>
            <a:r>
              <a:rPr lang="en-US" altLang="sr-Latn-RS"/>
              <a:t>sa parcijalnim zahvatom alata</a:t>
            </a:r>
            <a:r>
              <a:rPr lang="sr-Latn-RS" altLang="sr-Latn-RS"/>
              <a:t> – inkrementalno deformisanje</a:t>
            </a:r>
            <a:endParaRPr lang="en-US" altLang="sr-Latn-RS"/>
          </a:p>
          <a:p>
            <a:pPr algn="just"/>
            <a:endParaRPr lang="en-US" altLang="sr-Latn-RS" baseline="30000"/>
          </a:p>
        </p:txBody>
      </p:sp>
      <p:sp>
        <p:nvSpPr>
          <p:cNvPr id="29699"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sr-Latn-RS" altLang="sr-Latn-RS"/>
          </a:p>
        </p:txBody>
      </p:sp>
      <p:sp>
        <p:nvSpPr>
          <p:cNvPr id="29700" name="TextBox 12"/>
          <p:cNvSpPr txBox="1">
            <a:spLocks noChangeArrowheads="1"/>
          </p:cNvSpPr>
          <p:nvPr/>
        </p:nvSpPr>
        <p:spPr bwMode="auto">
          <a:xfrm>
            <a:off x="2071688" y="285750"/>
            <a:ext cx="4929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sr-Latn-RS" sz="2400" b="1"/>
              <a:t>Klasifikacija TPD - nastavak</a:t>
            </a:r>
          </a:p>
        </p:txBody>
      </p:sp>
      <p:sp>
        <p:nvSpPr>
          <p:cNvPr id="29701"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sr-Latn-RS" altLang="sr-Latn-RS"/>
          </a:p>
        </p:txBody>
      </p:sp>
      <p:pic>
        <p:nvPicPr>
          <p:cNvPr id="29702" name="Picture 2"/>
          <p:cNvPicPr>
            <a:picLocks noChangeAspect="1" noChangeArrowheads="1"/>
          </p:cNvPicPr>
          <p:nvPr/>
        </p:nvPicPr>
        <p:blipFill>
          <a:blip r:embed="rId2">
            <a:extLst>
              <a:ext uri="{28A0092B-C50C-407E-A947-70E740481C1C}">
                <a14:useLocalDpi xmlns:a14="http://schemas.microsoft.com/office/drawing/2010/main" val="0"/>
              </a:ext>
            </a:extLst>
          </a:blip>
          <a:srcRect r="16882"/>
          <a:stretch>
            <a:fillRect/>
          </a:stretch>
        </p:blipFill>
        <p:spPr bwMode="auto">
          <a:xfrm>
            <a:off x="3862388" y="2257425"/>
            <a:ext cx="1955800"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3450" y="1989138"/>
            <a:ext cx="2935288"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4" descr="Slika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638" y="2257425"/>
            <a:ext cx="35941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4"/>
          <p:cNvPicPr>
            <a:picLocks noChangeAspect="1" noChangeArrowheads="1"/>
          </p:cNvPicPr>
          <p:nvPr/>
        </p:nvPicPr>
        <p:blipFill>
          <a:blip r:embed="rId5">
            <a:extLst>
              <a:ext uri="{28A0092B-C50C-407E-A947-70E740481C1C}">
                <a14:useLocalDpi xmlns:a14="http://schemas.microsoft.com/office/drawing/2010/main" val="0"/>
              </a:ext>
            </a:extLst>
          </a:blip>
          <a:srcRect l="2521"/>
          <a:stretch>
            <a:fillRect/>
          </a:stretch>
        </p:blipFill>
        <p:spPr bwMode="auto">
          <a:xfrm>
            <a:off x="827088" y="4838700"/>
            <a:ext cx="4822825"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4224338"/>
            <a:ext cx="250983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026" descr="Kuzman - State of Art"/>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42875" y="642938"/>
            <a:ext cx="4837113" cy="3143250"/>
          </a:xfrm>
          <a:noFill/>
        </p:spPr>
      </p:pic>
      <p:pic>
        <p:nvPicPr>
          <p:cNvPr id="3072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063" y="785813"/>
            <a:ext cx="2219325"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7"/>
          <p:cNvPicPr>
            <a:picLocks noChangeAspect="1" noChangeArrowheads="1"/>
          </p:cNvPicPr>
          <p:nvPr/>
        </p:nvPicPr>
        <p:blipFill>
          <a:blip r:embed="rId4">
            <a:lum bright="-6000"/>
            <a:extLst>
              <a:ext uri="{28A0092B-C50C-407E-A947-70E740481C1C}">
                <a14:useLocalDpi xmlns:a14="http://schemas.microsoft.com/office/drawing/2010/main" val="0"/>
              </a:ext>
            </a:extLst>
          </a:blip>
          <a:srcRect r="3432"/>
          <a:stretch>
            <a:fillRect/>
          </a:stretch>
        </p:blipFill>
        <p:spPr bwMode="auto">
          <a:xfrm>
            <a:off x="7437438" y="857250"/>
            <a:ext cx="15938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8"/>
          <p:cNvSpPr txBox="1">
            <a:spLocks noChangeArrowheads="1"/>
          </p:cNvSpPr>
          <p:nvPr/>
        </p:nvSpPr>
        <p:spPr bwMode="auto">
          <a:xfrm>
            <a:off x="2786063" y="201613"/>
            <a:ext cx="40719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r-Latn-CS" altLang="sr-Latn-RS" sz="2400" b="1"/>
              <a:t>TRENDOVI RAZVOJA TPD</a:t>
            </a:r>
            <a:endParaRPr lang="en-US" altLang="sr-Latn-RS" sz="2400" b="1"/>
          </a:p>
        </p:txBody>
      </p:sp>
      <p:pic>
        <p:nvPicPr>
          <p:cNvPr id="3072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063" y="3929063"/>
            <a:ext cx="3201987"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9250" y="2643188"/>
            <a:ext cx="285750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TextBox 8"/>
          <p:cNvSpPr txBox="1">
            <a:spLocks noChangeArrowheads="1"/>
          </p:cNvSpPr>
          <p:nvPr/>
        </p:nvSpPr>
        <p:spPr bwMode="auto">
          <a:xfrm>
            <a:off x="428625" y="6000750"/>
            <a:ext cx="4643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r-Latn-CS" altLang="sr-Latn-RS" b="1">
                <a:solidFill>
                  <a:srgbClr val="00B050"/>
                </a:solidFill>
              </a:rPr>
              <a:t>KONCEPT ODRŽIVE PROIZVODNJE!!!</a:t>
            </a:r>
            <a:endParaRPr lang="en-US" altLang="sr-Latn-RS" b="1">
              <a:solidFill>
                <a:srgbClr val="00B050"/>
              </a:solidFill>
            </a:endParaRPr>
          </a:p>
        </p:txBody>
      </p:sp>
      <p:sp>
        <p:nvSpPr>
          <p:cNvPr id="30729" name="TextBox 9"/>
          <p:cNvSpPr txBox="1">
            <a:spLocks noChangeArrowheads="1"/>
          </p:cNvSpPr>
          <p:nvPr/>
        </p:nvSpPr>
        <p:spPr bwMode="auto">
          <a:xfrm>
            <a:off x="5500688" y="5072063"/>
            <a:ext cx="335756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r-Latn-CS" altLang="sr-Latn-RS"/>
              <a:t>Hidroforming</a:t>
            </a:r>
          </a:p>
          <a:p>
            <a:r>
              <a:rPr lang="sr-Latn-CS" altLang="sr-Latn-RS"/>
              <a:t>Tailored blanks sheet forming</a:t>
            </a:r>
          </a:p>
          <a:p>
            <a:r>
              <a:rPr lang="sr-Latn-CS" altLang="sr-Latn-RS"/>
              <a:t>Inkrementalno deformisanje</a:t>
            </a:r>
          </a:p>
          <a:p>
            <a:r>
              <a:rPr lang="sr-Latn-CS" altLang="sr-Latn-RS"/>
              <a:t>Mikrodeformisanje</a:t>
            </a:r>
          </a:p>
          <a:p>
            <a:r>
              <a:rPr lang="sr-Latn-CS" altLang="sr-Latn-RS">
                <a:solidFill>
                  <a:srgbClr val="FF0000"/>
                </a:solidFill>
              </a:rPr>
              <a:t>Net Shape Forming</a:t>
            </a:r>
            <a:endParaRPr lang="en-US" altLang="sr-Latn-RS">
              <a:solidFill>
                <a:srgbClr val="FF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Schuler-ala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4221163"/>
            <a:ext cx="4214813"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descr="prime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13" y="1387475"/>
            <a:ext cx="3629025"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descr="Teilored blank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7900" y="3357563"/>
            <a:ext cx="3143250"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10" descr="Image result for tailored blank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5363" y="549275"/>
            <a:ext cx="317976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tangle 1"/>
          <p:cNvSpPr>
            <a:spLocks noChangeArrowheads="1"/>
          </p:cNvSpPr>
          <p:nvPr/>
        </p:nvSpPr>
        <p:spPr bwMode="auto">
          <a:xfrm>
            <a:off x="1330325" y="776288"/>
            <a:ext cx="2057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r-Latn-CS" altLang="sr-Latn-RS"/>
              <a:t>Hidrodeformisanje</a:t>
            </a:r>
          </a:p>
        </p:txBody>
      </p:sp>
      <p:sp>
        <p:nvSpPr>
          <p:cNvPr id="31751" name="Rectangle 2"/>
          <p:cNvSpPr>
            <a:spLocks noChangeArrowheads="1"/>
          </p:cNvSpPr>
          <p:nvPr/>
        </p:nvSpPr>
        <p:spPr bwMode="auto">
          <a:xfrm>
            <a:off x="5219700" y="107950"/>
            <a:ext cx="3186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r-Latn-CS" altLang="sr-Latn-RS"/>
              <a:t>Tailored blanks sheet forming</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2">
            <a:extLst>
              <a:ext uri="{28A0092B-C50C-407E-A947-70E740481C1C}">
                <a14:useLocalDpi xmlns:a14="http://schemas.microsoft.com/office/drawing/2010/main" val="0"/>
              </a:ext>
            </a:extLst>
          </a:blip>
          <a:srcRect r="6831" b="21964"/>
          <a:stretch>
            <a:fillRect/>
          </a:stretch>
        </p:blipFill>
        <p:spPr bwMode="auto">
          <a:xfrm>
            <a:off x="3563938" y="533400"/>
            <a:ext cx="52705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4068763"/>
            <a:ext cx="593883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5"/>
          <p:cNvSpPr>
            <a:spLocks noChangeArrowheads="1"/>
          </p:cNvSpPr>
          <p:nvPr/>
        </p:nvSpPr>
        <p:spPr bwMode="auto">
          <a:xfrm>
            <a:off x="2700338" y="212725"/>
            <a:ext cx="3787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r-Latn-RS" altLang="sr-Latn-RS" b="1"/>
              <a:t>Inkrementalno deformisanje lima</a:t>
            </a:r>
          </a:p>
        </p:txBody>
      </p:sp>
      <p:pic>
        <p:nvPicPr>
          <p:cNvPr id="32773" name="Picture 6" descr="Slika1"/>
          <p:cNvPicPr>
            <a:picLocks noChangeAspect="1"/>
          </p:cNvPicPr>
          <p:nvPr/>
        </p:nvPicPr>
        <p:blipFill>
          <a:blip r:embed="rId4">
            <a:extLst>
              <a:ext uri="{28A0092B-C50C-407E-A947-70E740481C1C}">
                <a14:useLocalDpi xmlns:a14="http://schemas.microsoft.com/office/drawing/2010/main" val="0"/>
              </a:ext>
            </a:extLst>
          </a:blip>
          <a:srcRect l="9500" r="10918"/>
          <a:stretch>
            <a:fillRect/>
          </a:stretch>
        </p:blipFill>
        <p:spPr bwMode="auto">
          <a:xfrm>
            <a:off x="220663" y="1001713"/>
            <a:ext cx="295592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mikrodeformisanj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3933825"/>
            <a:ext cx="1944687"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5"/>
          <p:cNvPicPr>
            <a:picLocks noChangeAspect="1" noChangeArrowheads="1"/>
          </p:cNvPicPr>
          <p:nvPr/>
        </p:nvPicPr>
        <p:blipFill>
          <a:blip r:embed="rId3">
            <a:extLst>
              <a:ext uri="{28A0092B-C50C-407E-A947-70E740481C1C}">
                <a14:useLocalDpi xmlns:a14="http://schemas.microsoft.com/office/drawing/2010/main" val="0"/>
              </a:ext>
            </a:extLst>
          </a:blip>
          <a:srcRect b="11285"/>
          <a:stretch>
            <a:fillRect/>
          </a:stretch>
        </p:blipFill>
        <p:spPr bwMode="auto">
          <a:xfrm>
            <a:off x="611188" y="2205038"/>
            <a:ext cx="267652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9338" y="620713"/>
            <a:ext cx="4062412"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8"/>
          <p:cNvSpPr>
            <a:spLocks noChangeArrowheads="1"/>
          </p:cNvSpPr>
          <p:nvPr/>
        </p:nvSpPr>
        <p:spPr bwMode="auto">
          <a:xfrm>
            <a:off x="742950" y="765175"/>
            <a:ext cx="2236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r-Latn-RS" altLang="sr-Latn-RS" b="1"/>
              <a:t>Mikrodeformisanje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Krug-Lan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7875" y="1285875"/>
            <a:ext cx="24384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5"/>
          <p:cNvSpPr txBox="1">
            <a:spLocks noChangeArrowheads="1"/>
          </p:cNvSpPr>
          <p:nvPr/>
        </p:nvSpPr>
        <p:spPr bwMode="auto">
          <a:xfrm>
            <a:off x="785813" y="323850"/>
            <a:ext cx="7572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sr-Latn-RS" sz="2400"/>
              <a:t>Problematika procesa </a:t>
            </a:r>
            <a:r>
              <a:rPr lang="en-US" altLang="sr-Latn-RS" sz="2400" b="1"/>
              <a:t>Obrade deformisanjem </a:t>
            </a:r>
          </a:p>
        </p:txBody>
      </p:sp>
      <p:sp>
        <p:nvSpPr>
          <p:cNvPr id="34820" name="Rectangle 6"/>
          <p:cNvSpPr>
            <a:spLocks noChangeArrowheads="1"/>
          </p:cNvSpPr>
          <p:nvPr/>
        </p:nvSpPr>
        <p:spPr bwMode="auto">
          <a:xfrm>
            <a:off x="285750" y="1071563"/>
            <a:ext cx="5214938"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Franklin Gothic Book" panose="020B0503020102020204" pitchFamily="34" charset="0"/>
              <a:buAutoNum type="arabicPeriod"/>
            </a:pPr>
            <a:r>
              <a:rPr lang="en-US" altLang="sr-Latn-RS" sz="1600"/>
              <a:t>Zona deformisanja </a:t>
            </a:r>
          </a:p>
          <a:p>
            <a:pPr>
              <a:buFont typeface="Franklin Gothic Book" panose="020B0503020102020204" pitchFamily="34" charset="0"/>
              <a:buAutoNum type="arabicPeriod"/>
            </a:pPr>
            <a:r>
              <a:rPr lang="en-US" altLang="sr-Latn-RS" sz="1600"/>
              <a:t>Karakteristike materijala pre deformisanja </a:t>
            </a:r>
          </a:p>
          <a:p>
            <a:pPr>
              <a:buFont typeface="Franklin Gothic Book" panose="020B0503020102020204" pitchFamily="34" charset="0"/>
              <a:buAutoNum type="arabicPeriod"/>
            </a:pPr>
            <a:r>
              <a:rPr lang="en-US" altLang="sr-Latn-RS" sz="1600"/>
              <a:t>Karakteristike materijala nakon deformisanja</a:t>
            </a:r>
          </a:p>
          <a:p>
            <a:pPr>
              <a:buFont typeface="Franklin Gothic Book" panose="020B0503020102020204" pitchFamily="34" charset="0"/>
              <a:buAutoNum type="arabicPeriod"/>
            </a:pPr>
            <a:r>
              <a:rPr lang="en-US" altLang="sr-Latn-RS" sz="1600"/>
              <a:t>Kontakt alat–materijal i procesi koji se u tom kontaktu odvijaju za vreme procesa deformisanja</a:t>
            </a:r>
          </a:p>
          <a:p>
            <a:pPr>
              <a:buFont typeface="Franklin Gothic Book" panose="020B0503020102020204" pitchFamily="34" charset="0"/>
              <a:buAutoNum type="arabicPeriod"/>
            </a:pPr>
            <a:r>
              <a:rPr lang="en-US" altLang="sr-Latn-RS" sz="1600"/>
              <a:t>Problematika alata</a:t>
            </a:r>
          </a:p>
          <a:p>
            <a:pPr>
              <a:buFont typeface="Franklin Gothic Book" panose="020B0503020102020204" pitchFamily="34" charset="0"/>
              <a:buAutoNum type="arabicPeriod"/>
            </a:pPr>
            <a:r>
              <a:rPr lang="en-US" altLang="sr-Latn-RS" sz="1600"/>
              <a:t>Procesi koji se odvijaju između materijala i okoline pre i posle njegovog prolaska kroz zonu deformisanja </a:t>
            </a:r>
          </a:p>
          <a:p>
            <a:pPr>
              <a:buFont typeface="Franklin Gothic Book" panose="020B0503020102020204" pitchFamily="34" charset="0"/>
              <a:buAutoNum type="arabicPeriod"/>
            </a:pPr>
            <a:r>
              <a:rPr lang="en-US" altLang="sr-Latn-RS" sz="1600"/>
              <a:t>Mašina za TPD</a:t>
            </a:r>
          </a:p>
          <a:p>
            <a:pPr>
              <a:buFont typeface="Franklin Gothic Book" panose="020B0503020102020204" pitchFamily="34" charset="0"/>
              <a:buAutoNum type="arabicPeriod"/>
            </a:pPr>
            <a:r>
              <a:rPr lang="en-US" altLang="sr-Latn-RS" sz="1600"/>
              <a:t>Pogon u kome se proces izvodi, uključujući probleme unutrašnjeg transporta, automatizacije i dr.</a:t>
            </a:r>
          </a:p>
        </p:txBody>
      </p:sp>
      <p:pic>
        <p:nvPicPr>
          <p:cNvPr id="34821" name="Picture 3"/>
          <p:cNvPicPr>
            <a:picLocks noChangeAspect="1" noChangeArrowheads="1"/>
          </p:cNvPicPr>
          <p:nvPr/>
        </p:nvPicPr>
        <p:blipFill>
          <a:blip r:embed="rId3">
            <a:extLst>
              <a:ext uri="{28A0092B-C50C-407E-A947-70E740481C1C}">
                <a14:useLocalDpi xmlns:a14="http://schemas.microsoft.com/office/drawing/2010/main" val="0"/>
              </a:ext>
            </a:extLst>
          </a:blip>
          <a:srcRect t="10808"/>
          <a:stretch>
            <a:fillRect/>
          </a:stretch>
        </p:blipFill>
        <p:spPr bwMode="auto">
          <a:xfrm>
            <a:off x="571500" y="3929063"/>
            <a:ext cx="3656013"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7" descr="slika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5" y="4286250"/>
            <a:ext cx="371475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357188" y="3571875"/>
            <a:ext cx="3857625" cy="2578100"/>
          </a:xfrm>
          <a:noFill/>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785813"/>
            <a:ext cx="4760912"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6"/>
          <p:cNvSpPr txBox="1">
            <a:spLocks noChangeArrowheads="1"/>
          </p:cNvSpPr>
          <p:nvPr/>
        </p:nvSpPr>
        <p:spPr bwMode="auto">
          <a:xfrm>
            <a:off x="2928938" y="285750"/>
            <a:ext cx="3286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sr-Latn-RS" sz="2400" b="1"/>
              <a:t>Simulacije u TPD</a:t>
            </a:r>
          </a:p>
        </p:txBody>
      </p:sp>
      <p:pic>
        <p:nvPicPr>
          <p:cNvPr id="3584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0" y="3714750"/>
            <a:ext cx="40005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5"/>
          <p:cNvPicPr>
            <a:picLocks noChangeAspect="1" noChangeArrowheads="1"/>
          </p:cNvPicPr>
          <p:nvPr/>
        </p:nvPicPr>
        <p:blipFill>
          <a:blip r:embed="rId5">
            <a:extLst>
              <a:ext uri="{28A0092B-C50C-407E-A947-70E740481C1C}">
                <a14:useLocalDpi xmlns:a14="http://schemas.microsoft.com/office/drawing/2010/main" val="0"/>
              </a:ext>
            </a:extLst>
          </a:blip>
          <a:srcRect r="28464"/>
          <a:stretch>
            <a:fillRect/>
          </a:stretch>
        </p:blipFill>
        <p:spPr bwMode="auto">
          <a:xfrm>
            <a:off x="5667375" y="785813"/>
            <a:ext cx="276225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980728"/>
            <a:ext cx="5814392" cy="2031325"/>
          </a:xfrm>
          <a:prstGeom prst="rect">
            <a:avLst/>
          </a:prstGeom>
        </p:spPr>
        <p:txBody>
          <a:bodyPr wrap="square">
            <a:spAutoFit/>
          </a:bodyPr>
          <a:lstStyle/>
          <a:p>
            <a:r>
              <a:rPr lang="sr-Latn-RS" b="1" dirty="0" smtClean="0">
                <a:solidFill>
                  <a:srgbClr val="00B050"/>
                </a:solidFill>
              </a:rPr>
              <a:t>•</a:t>
            </a:r>
            <a:r>
              <a:rPr lang="sr-Latn-RS" b="1" dirty="0">
                <a:solidFill>
                  <a:srgbClr val="00B050"/>
                </a:solidFill>
              </a:rPr>
              <a:t>Formativne tehnologije (obrada </a:t>
            </a:r>
            <a:r>
              <a:rPr lang="sr-Latn-RS" b="1" dirty="0" smtClean="0">
                <a:solidFill>
                  <a:srgbClr val="00B050"/>
                </a:solidFill>
              </a:rPr>
              <a:t>deformisanjem)</a:t>
            </a:r>
            <a:endParaRPr lang="sr-Latn-RS" b="1" dirty="0" smtClean="0">
              <a:solidFill>
                <a:srgbClr val="00B050"/>
              </a:solidFill>
            </a:endParaRPr>
          </a:p>
          <a:p>
            <a:r>
              <a:rPr lang="sr-Latn-RS" b="1" dirty="0">
                <a:solidFill>
                  <a:srgbClr val="00B050"/>
                </a:solidFill>
              </a:rPr>
              <a:t>• </a:t>
            </a:r>
            <a:r>
              <a:rPr lang="sr-Latn-RS" b="1" dirty="0" err="1" smtClean="0">
                <a:solidFill>
                  <a:srgbClr val="00B050"/>
                </a:solidFill>
              </a:rPr>
              <a:t>Substraktivne</a:t>
            </a:r>
            <a:r>
              <a:rPr lang="sr-Latn-RS" b="1" dirty="0" smtClean="0">
                <a:solidFill>
                  <a:srgbClr val="00B050"/>
                </a:solidFill>
              </a:rPr>
              <a:t> </a:t>
            </a:r>
            <a:r>
              <a:rPr lang="sr-Latn-RS" b="1" dirty="0">
                <a:solidFill>
                  <a:srgbClr val="00B050"/>
                </a:solidFill>
              </a:rPr>
              <a:t>tehnologije (obrada rezanjem) </a:t>
            </a:r>
            <a:endParaRPr lang="sr-Latn-RS" b="1" dirty="0" smtClean="0">
              <a:solidFill>
                <a:srgbClr val="00B050"/>
              </a:solidFill>
            </a:endParaRPr>
          </a:p>
          <a:p>
            <a:r>
              <a:rPr lang="sr-Latn-RS" b="1" dirty="0" smtClean="0">
                <a:solidFill>
                  <a:srgbClr val="C00000"/>
                </a:solidFill>
              </a:rPr>
              <a:t>• </a:t>
            </a:r>
            <a:r>
              <a:rPr lang="sr-Latn-RS" b="1" dirty="0">
                <a:solidFill>
                  <a:srgbClr val="C00000"/>
                </a:solidFill>
              </a:rPr>
              <a:t>Aditivne </a:t>
            </a:r>
            <a:r>
              <a:rPr lang="sr-Latn-RS" b="1" dirty="0" smtClean="0">
                <a:solidFill>
                  <a:srgbClr val="C00000"/>
                </a:solidFill>
              </a:rPr>
              <a:t>tehnologije</a:t>
            </a:r>
          </a:p>
          <a:p>
            <a:r>
              <a:rPr lang="sr-Latn-RS" dirty="0" smtClean="0"/>
              <a:t>• </a:t>
            </a:r>
            <a:r>
              <a:rPr lang="sr-Latn-RS" dirty="0" err="1" smtClean="0"/>
              <a:t>Livenje</a:t>
            </a:r>
            <a:r>
              <a:rPr lang="sr-Latn-RS" dirty="0" smtClean="0"/>
              <a:t> </a:t>
            </a:r>
          </a:p>
          <a:p>
            <a:r>
              <a:rPr lang="sr-Latn-RS" dirty="0" smtClean="0"/>
              <a:t>• </a:t>
            </a:r>
            <a:r>
              <a:rPr lang="sr-Latn-RS" dirty="0"/>
              <a:t>Termička obrada </a:t>
            </a:r>
            <a:endParaRPr lang="sr-Latn-RS" dirty="0" smtClean="0"/>
          </a:p>
          <a:p>
            <a:r>
              <a:rPr lang="sr-Latn-RS" dirty="0" smtClean="0"/>
              <a:t>• </a:t>
            </a:r>
            <a:r>
              <a:rPr lang="sr-Latn-RS" dirty="0"/>
              <a:t>Površinska obrada </a:t>
            </a:r>
            <a:endParaRPr lang="sr-Latn-RS" dirty="0" smtClean="0"/>
          </a:p>
          <a:p>
            <a:r>
              <a:rPr lang="sr-Latn-RS" dirty="0" smtClean="0"/>
              <a:t>• </a:t>
            </a:r>
            <a:r>
              <a:rPr lang="sr-Latn-RS" dirty="0"/>
              <a:t>Spajanje i montaža</a:t>
            </a:r>
          </a:p>
        </p:txBody>
      </p:sp>
      <p:sp>
        <p:nvSpPr>
          <p:cNvPr id="4" name="Rectangle 3"/>
          <p:cNvSpPr/>
          <p:nvPr/>
        </p:nvSpPr>
        <p:spPr>
          <a:xfrm>
            <a:off x="1619672" y="204476"/>
            <a:ext cx="5546903" cy="523220"/>
          </a:xfrm>
          <a:prstGeom prst="rect">
            <a:avLst/>
          </a:prstGeom>
        </p:spPr>
        <p:txBody>
          <a:bodyPr wrap="none">
            <a:spAutoFit/>
          </a:bodyPr>
          <a:lstStyle/>
          <a:p>
            <a:r>
              <a:rPr lang="sr-Latn-RS" sz="2800" b="1" dirty="0"/>
              <a:t>Klasifikacija proizvodnih tehnologija</a:t>
            </a:r>
          </a:p>
        </p:txBody>
      </p:sp>
      <p:pic>
        <p:nvPicPr>
          <p:cNvPr id="6" name="Picture 5"/>
          <p:cNvPicPr>
            <a:picLocks noChangeAspect="1"/>
          </p:cNvPicPr>
          <p:nvPr/>
        </p:nvPicPr>
        <p:blipFill>
          <a:blip r:embed="rId2"/>
          <a:stretch>
            <a:fillRect/>
          </a:stretch>
        </p:blipFill>
        <p:spPr>
          <a:xfrm>
            <a:off x="107504" y="3377387"/>
            <a:ext cx="5080436" cy="3239003"/>
          </a:xfrm>
          <a:prstGeom prst="rect">
            <a:avLst/>
          </a:prstGeom>
        </p:spPr>
      </p:pic>
      <p:pic>
        <p:nvPicPr>
          <p:cNvPr id="1026" name="Picture 2" descr="Illustrations of manufacturing princip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072" y="772663"/>
            <a:ext cx="3498641" cy="22424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378592" y="3377387"/>
            <a:ext cx="3749737" cy="2067902"/>
          </a:xfrm>
          <a:prstGeom prst="rect">
            <a:avLst/>
          </a:prstGeom>
        </p:spPr>
      </p:pic>
    </p:spTree>
    <p:extLst>
      <p:ext uri="{BB962C8B-B14F-4D97-AF65-F5344CB8AC3E}">
        <p14:creationId xmlns:p14="http://schemas.microsoft.com/office/powerpoint/2010/main" val="1878201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OM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25" y="428625"/>
            <a:ext cx="5691188"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5"/>
          <p:cNvSpPr>
            <a:spLocks noChangeArrowheads="1"/>
          </p:cNvSpPr>
          <p:nvPr/>
        </p:nvSpPr>
        <p:spPr bwMode="auto">
          <a:xfrm>
            <a:off x="214313" y="3867150"/>
            <a:ext cx="87153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9875" indent="-2698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sl-SI" altLang="sr-Latn-RS" sz="1400"/>
              <a:t>Plastično deformisanje metala je obrada pri kojoj se pod dejstvom dovoljno visokog spoljašnjeg opterećenja </a:t>
            </a:r>
            <a:r>
              <a:rPr lang="en-US" altLang="sr-Latn-RS" sz="1400"/>
              <a:t>(</a:t>
            </a:r>
            <a:r>
              <a:rPr lang="sl-SI" altLang="sr-Latn-RS" sz="1400"/>
              <a:t>alat i mašin</a:t>
            </a:r>
            <a:r>
              <a:rPr lang="en-US" altLang="sr-Latn-RS" sz="1400"/>
              <a:t>a)</a:t>
            </a:r>
            <a:r>
              <a:rPr lang="sl-SI" altLang="sr-Latn-RS" sz="1400"/>
              <a:t> trajno menja oblik polaznog materijala, pri čemu se njegova zapremina ne menja. Ova opšta definicija obuhvata veliki broj različitih metoda kojima se mogu dobiti proizvodi od različitih metalnih materijala, različitih oblika i dimenzija, tačnosti i kvaliteta površina. </a:t>
            </a:r>
          </a:p>
          <a:p>
            <a:pPr>
              <a:buFont typeface="Wingdings" panose="05000000000000000000" pitchFamily="2" charset="2"/>
              <a:buChar char="v"/>
            </a:pPr>
            <a:r>
              <a:rPr lang="en-US" altLang="sr-Latn-RS" sz="1400"/>
              <a:t>V</a:t>
            </a:r>
            <a:r>
              <a:rPr lang="vi-VN" altLang="sr-Latn-RS" sz="1400"/>
              <a:t>iše od 80% svih metalnih materijala u ranijoj ili kasnijoj fazi obrade biva obrađeno nekom od tehnologija plastičnog deformisanja</a:t>
            </a:r>
            <a:r>
              <a:rPr lang="en-US" altLang="sr-Latn-RS" sz="1400"/>
              <a:t>, dok s</a:t>
            </a:r>
            <a:r>
              <a:rPr lang="vi-VN" altLang="sr-Latn-RS" sz="1400"/>
              <a:t>vaka treća mašina u pogonima jeste mašina za plastično </a:t>
            </a:r>
            <a:r>
              <a:rPr lang="vi-VN" altLang="sr-Latn-RS" sz="1400">
                <a:cs typeface="Arial" panose="020B0604020202020204" pitchFamily="34" charset="0"/>
              </a:rPr>
              <a:t>deformisanje.......</a:t>
            </a:r>
            <a:endParaRPr lang="en-US" altLang="sr-Latn-RS" sz="1400"/>
          </a:p>
        </p:txBody>
      </p:sp>
      <p:pic>
        <p:nvPicPr>
          <p:cNvPr id="10244" name="Picture 7"/>
          <p:cNvPicPr>
            <a:picLocks noChangeAspect="1" noChangeArrowheads="1"/>
          </p:cNvPicPr>
          <p:nvPr/>
        </p:nvPicPr>
        <p:blipFill>
          <a:blip r:embed="rId3">
            <a:lum bright="-18000" contrast="16000"/>
            <a:extLst>
              <a:ext uri="{28A0092B-C50C-407E-A947-70E740481C1C}">
                <a14:useLocalDpi xmlns:a14="http://schemas.microsoft.com/office/drawing/2010/main" val="0"/>
              </a:ext>
            </a:extLst>
          </a:blip>
          <a:srcRect/>
          <a:stretch>
            <a:fillRect/>
          </a:stretch>
        </p:blipFill>
        <p:spPr bwMode="auto">
          <a:xfrm>
            <a:off x="857250" y="5373688"/>
            <a:ext cx="4143375" cy="11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027" descr="The image “http://www.lft.uni-erlangen.de/SEITEN/GRUPPEN/MU/image_1.jpg”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63" y="5214938"/>
            <a:ext cx="1836737"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2250" y="835025"/>
            <a:ext cx="2357438"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endParaRPr lang="sr-Latn-RS" altLang="sr-Latn-RS" smtClean="0"/>
          </a:p>
        </p:txBody>
      </p:sp>
      <p:pic>
        <p:nvPicPr>
          <p:cNvPr id="11267" name="Picture 2" descr="F:\PREZ\Auto-Opel-sklop+.tif"/>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214313" y="357188"/>
            <a:ext cx="8682037" cy="6124575"/>
          </a:xfr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2" descr="Image result for heat exchanger"/>
          <p:cNvPicPr>
            <a:picLocks noChangeAspect="1" noChangeArrowheads="1"/>
          </p:cNvPicPr>
          <p:nvPr/>
        </p:nvPicPr>
        <p:blipFill>
          <a:blip r:embed="rId2" cstate="print">
            <a:extLst>
              <a:ext uri="{28A0092B-C50C-407E-A947-70E740481C1C}">
                <a14:useLocalDpi xmlns:a14="http://schemas.microsoft.com/office/drawing/2010/main" val="0"/>
              </a:ext>
            </a:extLst>
          </a:blip>
          <a:srcRect l="12157" t="5942" r="8264" b="4601"/>
          <a:stretch>
            <a:fillRect/>
          </a:stretch>
        </p:blipFill>
        <p:spPr bwMode="auto">
          <a:xfrm>
            <a:off x="5292725" y="4913313"/>
            <a:ext cx="3224213"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2" descr="Image result for processing pl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 y="282575"/>
            <a:ext cx="4325938"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2" descr="Cover Story_slid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9800" y="282575"/>
            <a:ext cx="4217988"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6" descr="Image result for pipe line"/>
          <p:cNvPicPr>
            <a:picLocks noChangeAspect="1" noChangeArrowheads="1"/>
          </p:cNvPicPr>
          <p:nvPr/>
        </p:nvPicPr>
        <p:blipFill>
          <a:blip r:embed="rId5">
            <a:extLst>
              <a:ext uri="{28A0092B-C50C-407E-A947-70E740481C1C}">
                <a14:useLocalDpi xmlns:a14="http://schemas.microsoft.com/office/drawing/2010/main" val="0"/>
              </a:ext>
            </a:extLst>
          </a:blip>
          <a:srcRect l="15137" r="-833"/>
          <a:stretch>
            <a:fillRect/>
          </a:stretch>
        </p:blipFill>
        <p:spPr bwMode="auto">
          <a:xfrm>
            <a:off x="193675" y="4076700"/>
            <a:ext cx="4465638"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0" descr="Image result for vessel making weld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2338" y="2781300"/>
            <a:ext cx="4068762"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p:cNvPicPr>
            <a:picLocks noChangeAspect="1" noChangeArrowheads="1"/>
          </p:cNvPicPr>
          <p:nvPr/>
        </p:nvPicPr>
        <p:blipFill>
          <a:blip r:embed="rId2">
            <a:extLst>
              <a:ext uri="{28A0092B-C50C-407E-A947-70E740481C1C}">
                <a14:useLocalDpi xmlns:a14="http://schemas.microsoft.com/office/drawing/2010/main" val="0"/>
              </a:ext>
            </a:extLst>
          </a:blip>
          <a:srcRect t="7018"/>
          <a:stretch>
            <a:fillRect/>
          </a:stretch>
        </p:blipFill>
        <p:spPr bwMode="auto">
          <a:xfrm>
            <a:off x="285750" y="3786188"/>
            <a:ext cx="4211638"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7588" y="3762375"/>
            <a:ext cx="42418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17"/>
          <p:cNvSpPr txBox="1">
            <a:spLocks noChangeArrowheads="1"/>
          </p:cNvSpPr>
          <p:nvPr/>
        </p:nvSpPr>
        <p:spPr bwMode="auto">
          <a:xfrm>
            <a:off x="4572000" y="428625"/>
            <a:ext cx="4286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r-Latn-CS" altLang="sr-Latn-RS"/>
              <a:t>5000 B.C. - Prvi primitivni oblici TPD</a:t>
            </a:r>
            <a:endParaRPr lang="en-US" altLang="sr-Latn-RS"/>
          </a:p>
        </p:txBody>
      </p:sp>
      <p:pic>
        <p:nvPicPr>
          <p:cNvPr id="174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6563" y="1071563"/>
            <a:ext cx="2085975"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63" y="285750"/>
            <a:ext cx="3643312"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1285875"/>
            <a:ext cx="21907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3214688"/>
            <a:ext cx="18573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214438"/>
            <a:ext cx="2835275"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285750"/>
            <a:ext cx="385762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6063" y="2143125"/>
            <a:ext cx="25431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571500"/>
            <a:ext cx="228600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3563" y="2214563"/>
            <a:ext cx="3071812"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29313" y="4357688"/>
            <a:ext cx="2928937"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063" y="5214938"/>
            <a:ext cx="26781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8"/>
          <p:cNvPicPr>
            <a:picLocks noChangeAspect="1" noChangeArrowheads="1"/>
          </p:cNvPicPr>
          <p:nvPr/>
        </p:nvPicPr>
        <p:blipFill>
          <a:blip r:embed="rId10">
            <a:extLst>
              <a:ext uri="{28A0092B-C50C-407E-A947-70E740481C1C}">
                <a14:useLocalDpi xmlns:a14="http://schemas.microsoft.com/office/drawing/2010/main" val="0"/>
              </a:ext>
            </a:extLst>
          </a:blip>
          <a:srcRect l="10811" t="9189" r="7567" b="8109"/>
          <a:stretch>
            <a:fillRect/>
          </a:stretch>
        </p:blipFill>
        <p:spPr bwMode="auto">
          <a:xfrm>
            <a:off x="7286625" y="500063"/>
            <a:ext cx="1228725"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00438" y="442912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katana lay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374650"/>
            <a:ext cx="6299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Content Placeholder 2"/>
          <p:cNvSpPr>
            <a:spLocks noGrp="1"/>
          </p:cNvSpPr>
          <p:nvPr>
            <p:ph sz="quarter" idx="1"/>
          </p:nvPr>
        </p:nvSpPr>
        <p:spPr>
          <a:xfrm>
            <a:off x="6170613" y="296863"/>
            <a:ext cx="2952750" cy="1944687"/>
          </a:xfrm>
        </p:spPr>
        <p:txBody>
          <a:bodyPr/>
          <a:lstStyle/>
          <a:p>
            <a:r>
              <a:rPr lang="en-US" altLang="sr-Latn-RS" sz="1200" smtClean="0">
                <a:latin typeface="Arial" panose="020B0604020202020204" pitchFamily="34" charset="0"/>
                <a:cs typeface="Arial" panose="020B0604020202020204" pitchFamily="34" charset="0"/>
              </a:rPr>
              <a:t>As for "1000 folds"... shita-kitae, is repeated from 8 to as many as</a:t>
            </a:r>
            <a:r>
              <a:rPr lang="en-US" altLang="sr-Latn-RS" sz="1200" b="1" smtClean="0">
                <a:latin typeface="Arial" panose="020B0604020202020204" pitchFamily="34" charset="0"/>
                <a:cs typeface="Arial" panose="020B0604020202020204" pitchFamily="34" charset="0"/>
              </a:rPr>
              <a:t>16 times</a:t>
            </a:r>
            <a:r>
              <a:rPr lang="en-US" altLang="sr-Latn-RS" sz="1200" smtClean="0">
                <a:latin typeface="Arial" panose="020B0604020202020204" pitchFamily="34" charset="0"/>
                <a:cs typeface="Arial" panose="020B0604020202020204" pitchFamily="34" charset="0"/>
              </a:rPr>
              <a:t>. After 20 foldings, (2</a:t>
            </a:r>
            <a:r>
              <a:rPr lang="en-US" altLang="sr-Latn-RS" sz="1200" baseline="30000" smtClean="0">
                <a:latin typeface="Arial" panose="020B0604020202020204" pitchFamily="34" charset="0"/>
                <a:cs typeface="Arial" panose="020B0604020202020204" pitchFamily="34" charset="0"/>
              </a:rPr>
              <a:t>20</a:t>
            </a:r>
            <a:r>
              <a:rPr lang="en-US" altLang="sr-Latn-RS" sz="1200" smtClean="0">
                <a:latin typeface="Arial" panose="020B0604020202020204" pitchFamily="34" charset="0"/>
                <a:cs typeface="Arial" panose="020B0604020202020204" pitchFamily="34" charset="0"/>
              </a:rPr>
              <a:t>, or about a million individual layers), there is too much diffusion in the carbon content, the steel becomes almost homogenous in this respect, and the act of folding no longer gives any benefit to the steel.</a:t>
            </a:r>
            <a:endParaRPr lang="sr-Latn-RS" altLang="sr-Latn-RS" sz="1200" smtClean="0">
              <a:latin typeface="Arial" panose="020B0604020202020204" pitchFamily="34" charset="0"/>
              <a:cs typeface="Arial" panose="020B0604020202020204" pitchFamily="34" charset="0"/>
            </a:endParaRPr>
          </a:p>
        </p:txBody>
      </p:sp>
      <p:pic>
        <p:nvPicPr>
          <p:cNvPr id="1946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4221163"/>
            <a:ext cx="3463925"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6" descr="http://www.sinosword.com/upload/201307/19/2013071914393474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2133600"/>
            <a:ext cx="2905125"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Equity</Template>
  <TotalTime>2964</TotalTime>
  <Words>748</Words>
  <Application>Microsoft Office PowerPoint</Application>
  <PresentationFormat>On-screen Show (4:3)</PresentationFormat>
  <Paragraphs>87</Paragraphs>
  <Slides>29</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Franklin Gothic Book</vt:lpstr>
      <vt:lpstr>Perpetua</vt:lpstr>
      <vt:lpstr>Wingdings 2</vt:lpstr>
      <vt:lpstr>Calibri</vt:lpstr>
      <vt:lpstr>Clarendon Extended</vt:lpstr>
      <vt:lpstr>Wingdings</vt:lpstr>
      <vt:lpstr>Times New Roman</vt:lpstr>
      <vt:lpstr>Equity</vt:lpstr>
      <vt:lpstr>TEHNOLOGIJA MAŠINOGRADNJE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FTN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Kalupi za injekciono presovanje</dc:title>
  <dc:creator>Mladomir Milutinovic</dc:creator>
  <cp:lastModifiedBy>Mladjo</cp:lastModifiedBy>
  <cp:revision>154</cp:revision>
  <dcterms:created xsi:type="dcterms:W3CDTF">2008-03-19T08:26:20Z</dcterms:created>
  <dcterms:modified xsi:type="dcterms:W3CDTF">2020-02-27T08:03:36Z</dcterms:modified>
</cp:coreProperties>
</file>