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48"/>
  </p:notesMasterIdLst>
  <p:sldIdLst>
    <p:sldId id="302" r:id="rId2"/>
    <p:sldId id="278" r:id="rId3"/>
    <p:sldId id="344" r:id="rId4"/>
    <p:sldId id="303" r:id="rId5"/>
    <p:sldId id="304" r:id="rId6"/>
    <p:sldId id="305" r:id="rId7"/>
    <p:sldId id="306" r:id="rId8"/>
    <p:sldId id="307" r:id="rId9"/>
    <p:sldId id="308" r:id="rId10"/>
    <p:sldId id="343" r:id="rId11"/>
    <p:sldId id="309" r:id="rId12"/>
    <p:sldId id="310" r:id="rId13"/>
    <p:sldId id="311" r:id="rId14"/>
    <p:sldId id="315" r:id="rId15"/>
    <p:sldId id="326" r:id="rId16"/>
    <p:sldId id="312" r:id="rId17"/>
    <p:sldId id="313" r:id="rId18"/>
    <p:sldId id="316" r:id="rId19"/>
    <p:sldId id="317" r:id="rId20"/>
    <p:sldId id="318" r:id="rId21"/>
    <p:sldId id="328" r:id="rId22"/>
    <p:sldId id="319" r:id="rId23"/>
    <p:sldId id="325" r:id="rId24"/>
    <p:sldId id="321" r:id="rId25"/>
    <p:sldId id="320" r:id="rId26"/>
    <p:sldId id="322" r:id="rId27"/>
    <p:sldId id="323" r:id="rId28"/>
    <p:sldId id="329" r:id="rId29"/>
    <p:sldId id="342" r:id="rId30"/>
    <p:sldId id="346" r:id="rId31"/>
    <p:sldId id="348" r:id="rId32"/>
    <p:sldId id="347" r:id="rId33"/>
    <p:sldId id="337" r:id="rId34"/>
    <p:sldId id="340" r:id="rId35"/>
    <p:sldId id="338" r:id="rId36"/>
    <p:sldId id="339" r:id="rId37"/>
    <p:sldId id="332" r:id="rId38"/>
    <p:sldId id="336" r:id="rId39"/>
    <p:sldId id="333" r:id="rId40"/>
    <p:sldId id="335" r:id="rId41"/>
    <p:sldId id="334" r:id="rId42"/>
    <p:sldId id="330" r:id="rId43"/>
    <p:sldId id="331" r:id="rId44"/>
    <p:sldId id="341" r:id="rId45"/>
    <p:sldId id="345" r:id="rId46"/>
    <p:sldId id="349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64923B4-0FED-4ECE-BCAC-937D455993DF}" type="datetimeFigureOut">
              <a:rPr lang="en-US"/>
              <a:pPr>
                <a:defRPr/>
              </a:pPr>
              <a:t>3/15/2018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F21CEF-9197-44B7-A542-E74DF8760A7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686376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A88EDC-D0EA-42CC-A328-639E8FB5F8ED}" type="slidenum">
              <a:rPr lang="en-US" altLang="sr-Latn-RS" smtClean="0"/>
              <a:pPr/>
              <a:t>2</a:t>
            </a:fld>
            <a:endParaRPr lang="en-US" altLang="sr-Latn-RS" smtClean="0"/>
          </a:p>
        </p:txBody>
      </p:sp>
    </p:spTree>
    <p:extLst>
      <p:ext uri="{BB962C8B-B14F-4D97-AF65-F5344CB8AC3E}">
        <p14:creationId xmlns:p14="http://schemas.microsoft.com/office/powerpoint/2010/main" val="194590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4D2F3-F1BB-434D-8EDE-C0F3E7E83FD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5617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277D4-F840-4794-B279-6806FFCF1B2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1436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260F-8FC3-491A-8943-CA2425D8874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6432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20736-F05A-4397-A9BE-16A461CE15F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473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BACF-8DE3-4DEE-9655-536A6B304C8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11645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ECEAE-2D96-4343-BC75-A0A58A09D1A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640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33C2F-EA12-4663-9834-E2CADAA1F03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7450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B724C-6D49-45D5-82D1-B3A09892E6F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3986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F962A-91F3-4249-835F-91E10E56653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2981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2E075-266A-41FB-81FC-22E6B9B2831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67737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48CD7-8175-4D21-8E75-1549D86287E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4066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F0B5F304-31B8-4D4D-B040-4F728A10775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0" r:id="rId2"/>
    <p:sldLayoutId id="2147484198" r:id="rId3"/>
    <p:sldLayoutId id="2147484191" r:id="rId4"/>
    <p:sldLayoutId id="2147484192" r:id="rId5"/>
    <p:sldLayoutId id="2147484193" r:id="rId6"/>
    <p:sldLayoutId id="2147484194" r:id="rId7"/>
    <p:sldLayoutId id="2147484199" r:id="rId8"/>
    <p:sldLayoutId id="2147484200" r:id="rId9"/>
    <p:sldLayoutId id="2147484195" r:id="rId10"/>
    <p:sldLayoutId id="21474841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49.wmf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2.png"/><Relationship Id="rId7" Type="http://schemas.openxmlformats.org/officeDocument/2006/relationships/image" Target="../media/image1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3.jpeg"/><Relationship Id="rId5" Type="http://schemas.openxmlformats.org/officeDocument/2006/relationships/image" Target="../media/image141.wmf"/><Relationship Id="rId4" Type="http://schemas.openxmlformats.org/officeDocument/2006/relationships/oleObject" Target="../embeddings/oleObject2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emf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3.wmf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24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26.png"/><Relationship Id="rId10" Type="http://schemas.openxmlformats.org/officeDocument/2006/relationships/image" Target="../media/image21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32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34.png"/><Relationship Id="rId10" Type="http://schemas.openxmlformats.org/officeDocument/2006/relationships/image" Target="../media/image29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41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4"/>
          <p:cNvSpPr>
            <a:spLocks noGrp="1"/>
          </p:cNvSpPr>
          <p:nvPr>
            <p:ph type="subTitle" idx="1"/>
          </p:nvPr>
        </p:nvSpPr>
        <p:spPr>
          <a:xfrm>
            <a:off x="0" y="3214688"/>
            <a:ext cx="9144000" cy="1085850"/>
          </a:xfrm>
        </p:spPr>
        <p:txBody>
          <a:bodyPr/>
          <a:lstStyle/>
          <a:p>
            <a:pPr eaLnBrk="1" hangingPunct="1"/>
            <a:r>
              <a:rPr lang="sr-Latn-CS" altLang="sr-Latn-RS" smtClean="0">
                <a:solidFill>
                  <a:schemeClr val="tx1"/>
                </a:solidFill>
                <a:latin typeface="Clarendon Extended" pitchFamily="18" charset="0"/>
              </a:rPr>
              <a:t>DEO: </a:t>
            </a:r>
            <a:r>
              <a:rPr lang="sr-Latn-CS" altLang="sr-Latn-RS" smtClean="0">
                <a:solidFill>
                  <a:schemeClr val="tx1"/>
                </a:solidFill>
                <a:latin typeface="Clarendon Extended" pitchFamily="18" charset="0"/>
                <a:cs typeface="Arial" panose="020B0604020202020204" pitchFamily="34" charset="0"/>
              </a:rPr>
              <a:t>TEHNOLOGIJA PLASTIČNOG DEFORMISANJA</a:t>
            </a:r>
            <a:endParaRPr lang="en-US" altLang="sr-Latn-RS" smtClean="0">
              <a:solidFill>
                <a:schemeClr val="tx1"/>
              </a:solidFill>
              <a:latin typeface="Clarendon Extended" pitchFamily="18" charset="0"/>
              <a:cs typeface="Arial" panose="020B0604020202020204" pitchFamily="34" charset="0"/>
            </a:endParaRPr>
          </a:p>
        </p:txBody>
      </p:sp>
      <p:sp>
        <p:nvSpPr>
          <p:cNvPr id="7171" name="Title 3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sr-Latn-CS" altLang="sr-Latn-RS" sz="3200" b="1" smtClean="0">
                <a:latin typeface="Clarendon Extended" pitchFamily="18" charset="0"/>
              </a:rPr>
              <a:t>TEHNOLOGIJA MAŠINOGRADNJE</a:t>
            </a:r>
            <a:endParaRPr altLang="sr-Latn-RS" sz="3200" b="1" smtClean="0">
              <a:latin typeface="Clarendon Extended" pitchFamily="18" charset="0"/>
            </a:endParaRP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1785938" y="4416425"/>
            <a:ext cx="607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>
                <a:latin typeface="Clarendon Extended" pitchFamily="18" charset="0"/>
              </a:rPr>
              <a:t>Doc. dr Mladomir Milutinović</a:t>
            </a:r>
            <a:endParaRPr lang="en-US" altLang="sr-Latn-RS">
              <a:latin typeface="Clarendon Extended" pitchFamily="18" charset="0"/>
            </a:endParaRPr>
          </a:p>
        </p:txBody>
      </p:sp>
      <p:pic>
        <p:nvPicPr>
          <p:cNvPr id="717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000625"/>
            <a:ext cx="4852988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88988"/>
            <a:ext cx="6850062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06913"/>
            <a:ext cx="4754563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214563" y="214313"/>
            <a:ext cx="4681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Deformacije u zoni razdvajanja</a:t>
            </a:r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319588"/>
            <a:ext cx="26828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771650" y="214313"/>
            <a:ext cx="5586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Deformaciona sila i deformacioni rad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8436" name="Object 1"/>
          <p:cNvGraphicFramePr>
            <a:graphicFrameLocks noChangeAspect="1"/>
          </p:cNvGraphicFramePr>
          <p:nvPr/>
        </p:nvGraphicFramePr>
        <p:xfrm>
          <a:off x="714375" y="1473200"/>
          <a:ext cx="162560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Equation" r:id="rId3" imgW="799753" imgH="190417" progId="Equation.DSMT4">
                  <p:embed/>
                </p:oleObj>
              </mc:Choice>
              <mc:Fallback>
                <p:oleObj name="Equation" r:id="rId3" imgW="799753" imgH="19041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473200"/>
                        <a:ext cx="1625600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3" descr="Faktor 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817563"/>
            <a:ext cx="2130425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8439" name="Object 4"/>
          <p:cNvGraphicFramePr>
            <a:graphicFrameLocks noChangeAspect="1"/>
          </p:cNvGraphicFramePr>
          <p:nvPr/>
        </p:nvGraphicFramePr>
        <p:xfrm>
          <a:off x="714375" y="2286000"/>
          <a:ext cx="1854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Equation" r:id="rId6" imgW="977900" imgH="228600" progId="Equation.DSMT4">
                  <p:embed/>
                </p:oleObj>
              </mc:Choice>
              <mc:Fallback>
                <p:oleObj name="Equation" r:id="rId6" imgW="9779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286000"/>
                        <a:ext cx="18542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0" name="Picture 6" descr="Faktor t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773113"/>
            <a:ext cx="195897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5403" r="6349"/>
          <a:stretch>
            <a:fillRect/>
          </a:stretch>
        </p:blipFill>
        <p:spPr bwMode="auto">
          <a:xfrm>
            <a:off x="139700" y="3606800"/>
            <a:ext cx="385762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7317" r="3740" b="8537"/>
          <a:stretch>
            <a:fillRect/>
          </a:stretch>
        </p:blipFill>
        <p:spPr bwMode="auto">
          <a:xfrm>
            <a:off x="3492500" y="5073650"/>
            <a:ext cx="52959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0" descr="Fig3.36v1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222625"/>
            <a:ext cx="3468687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714625" y="285750"/>
            <a:ext cx="3646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Tehnologičnost obratka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85875"/>
            <a:ext cx="51435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928813"/>
            <a:ext cx="380523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857250" y="285750"/>
            <a:ext cx="735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Položaj obratka u traci i stepen iskorišćenja trake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r="3381"/>
          <a:stretch>
            <a:fillRect/>
          </a:stretch>
        </p:blipFill>
        <p:spPr bwMode="auto">
          <a:xfrm>
            <a:off x="180975" y="1158875"/>
            <a:ext cx="453390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20485" name="Object 3"/>
          <p:cNvGraphicFramePr>
            <a:graphicFrameLocks noChangeAspect="1"/>
          </p:cNvGraphicFramePr>
          <p:nvPr/>
        </p:nvGraphicFramePr>
        <p:xfrm>
          <a:off x="3276600" y="1146175"/>
          <a:ext cx="97155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4" imgW="571252" imgH="406224" progId="Equation.DSMT4">
                  <p:embed/>
                </p:oleObj>
              </mc:Choice>
              <mc:Fallback>
                <p:oleObj name="Equation" r:id="rId4" imgW="571252" imgH="4062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146175"/>
                        <a:ext cx="971550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6" name="Picture 5" descr="Prstenov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518025"/>
            <a:ext cx="4357687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/>
          <a:stretch>
            <a:fillRect/>
          </a:stretch>
        </p:blipFill>
        <p:spPr bwMode="auto">
          <a:xfrm>
            <a:off x="5364163" y="1250950"/>
            <a:ext cx="33210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Dva prolaz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13100"/>
            <a:ext cx="23526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abe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410686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Korac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9624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857250" y="285750"/>
            <a:ext cx="735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Položaj obratka u traci i stepen iskorišćenja trake</a:t>
            </a:r>
          </a:p>
        </p:txBody>
      </p:sp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395288" y="5732463"/>
            <a:ext cx="734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sr-Latn-RS" sz="1400" b="1" i="1">
                <a:cs typeface="Times New Roman" panose="02020603050405020304" pitchFamily="18" charset="0"/>
              </a:rPr>
              <a:t>Bočni nož</a:t>
            </a:r>
            <a:r>
              <a:rPr lang="nb-NO" altLang="sr-Latn-RS" sz="1400">
                <a:cs typeface="Times New Roman" panose="02020603050405020304" pitchFamily="18" charset="0"/>
              </a:rPr>
              <a:t> služi za obezbeđivanje tačnosti pomaka i prilikom određivanja potrebne širine trake potrebno je uzeti u obzir i širinu bočnog noža </a:t>
            </a:r>
            <a:endParaRPr lang="sr-Latn-RS" altLang="sr-Latn-R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44021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857250" y="285750"/>
            <a:ext cx="735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Položaj obratka u traci i stepen iskorišćenja trake</a:t>
            </a:r>
          </a:p>
        </p:txBody>
      </p:sp>
      <p:pic>
        <p:nvPicPr>
          <p:cNvPr id="2253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860800"/>
            <a:ext cx="51847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2214563" y="252413"/>
            <a:ext cx="4695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Alati za prosecanje i probijanje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57188" y="1071563"/>
            <a:ext cx="44291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400"/>
              <a:t>Glavni elementi alata za probijanje i prosecanje su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sr-Latn-RS" sz="1400"/>
              <a:t>matrica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sr-Latn-RS" sz="1400"/>
              <a:t>žig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altLang="sr-Latn-RS" sz="1400"/>
              <a:t>kućište sa vođicama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altLang="sr-Latn-RS" sz="1400"/>
              <a:t>elementi za vođenje i centriranje trake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altLang="sr-Latn-RS" sz="1400"/>
              <a:t>elementi za regulisanje pomaka trake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sr-Latn-RS" sz="1400"/>
              <a:t>elementi za pričvršćivanje alata za sto mašine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sr-Latn-RS" sz="1400"/>
              <a:t>pomoćni elementi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714375"/>
            <a:ext cx="3297238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28975"/>
            <a:ext cx="48577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6"/>
          <a:stretch>
            <a:fillRect/>
          </a:stretch>
        </p:blipFill>
        <p:spPr bwMode="auto">
          <a:xfrm>
            <a:off x="179388" y="31750"/>
            <a:ext cx="274161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227013"/>
            <a:ext cx="41433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0" t="2049" b="1637"/>
          <a:stretch>
            <a:fillRect/>
          </a:stretch>
        </p:blipFill>
        <p:spPr bwMode="auto">
          <a:xfrm>
            <a:off x="684213" y="3495675"/>
            <a:ext cx="20018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86250"/>
            <a:ext cx="42116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803275" y="3086100"/>
            <a:ext cx="1741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400">
                <a:latin typeface="Times New Roman" panose="02020603050405020304" pitchFamily="18" charset="0"/>
                <a:cs typeface="Times New Roman" panose="02020603050405020304" pitchFamily="18" charset="0"/>
              </a:rPr>
              <a:t>Alat kompletnog reza</a:t>
            </a:r>
            <a:endParaRPr lang="sr-Latn-RS" altLang="sr-Latn-RS" sz="1400"/>
          </a:p>
        </p:txBody>
      </p:sp>
      <p:sp>
        <p:nvSpPr>
          <p:cNvPr id="24583" name="Rectangle 2"/>
          <p:cNvSpPr>
            <a:spLocks noChangeArrowheads="1"/>
          </p:cNvSpPr>
          <p:nvPr/>
        </p:nvSpPr>
        <p:spPr bwMode="auto">
          <a:xfrm>
            <a:off x="827088" y="6434138"/>
            <a:ext cx="1477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400">
                <a:latin typeface="Times New Roman" panose="02020603050405020304" pitchFamily="18" charset="0"/>
                <a:cs typeface="Times New Roman" panose="02020603050405020304" pitchFamily="18" charset="0"/>
              </a:rPr>
              <a:t>Višepozicioni alat</a:t>
            </a:r>
            <a:endParaRPr lang="sr-Latn-RS" altLang="sr-Latn-R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68313" y="941388"/>
            <a:ext cx="7772400" cy="901700"/>
          </a:xfrm>
        </p:spPr>
        <p:txBody>
          <a:bodyPr/>
          <a:lstStyle/>
          <a:p>
            <a:r>
              <a:rPr lang="en-US" altLang="sr-Latn-RS" sz="1600" smtClean="0">
                <a:latin typeface="Arial" panose="020B0604020202020204" pitchFamily="34" charset="0"/>
                <a:cs typeface="Arial" panose="020B0604020202020204" pitchFamily="34" charset="0"/>
              </a:rPr>
              <a:t>Matrica (rezna plo</a:t>
            </a:r>
            <a:r>
              <a:rPr lang="sr-Latn-RS" altLang="sr-Latn-RS" sz="160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altLang="sr-Latn-RS" sz="1600" smtClean="0">
                <a:latin typeface="Arial" panose="020B0604020202020204" pitchFamily="34" charset="0"/>
                <a:cs typeface="Arial" panose="020B0604020202020204" pitchFamily="34" charset="0"/>
              </a:rPr>
              <a:t>a) najčešće je smeštena u donji deo alata</a:t>
            </a:r>
            <a:endParaRPr lang="sr-Latn-RS" altLang="sr-Latn-RS" sz="1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r-Latn-RS" sz="1600" smtClean="0">
                <a:latin typeface="Arial" panose="020B0604020202020204" pitchFamily="34" charset="0"/>
                <a:cs typeface="Arial" panose="020B0604020202020204" pitchFamily="34" charset="0"/>
              </a:rPr>
              <a:t>Oblik rezne linije matrice odgovara obliku radnog predmeta</a:t>
            </a:r>
            <a:endParaRPr lang="en-GB" altLang="sr-Latn-RS" sz="1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3" descr="Fig3.16v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881188"/>
            <a:ext cx="39973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755650" y="341313"/>
            <a:ext cx="1263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RS" altLang="sr-Latn-RS" sz="2400" b="1"/>
              <a:t>Matrica</a:t>
            </a:r>
            <a:endParaRPr lang="en-US" altLang="sr-Latn-RS" sz="2400" b="1"/>
          </a:p>
        </p:txBody>
      </p:sp>
      <p:pic>
        <p:nvPicPr>
          <p:cNvPr id="25605" name="Picture 9" descr="slika 3_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r="8299" b="16093"/>
          <a:stretch>
            <a:fillRect/>
          </a:stretch>
        </p:blipFill>
        <p:spPr bwMode="auto">
          <a:xfrm>
            <a:off x="200025" y="4437063"/>
            <a:ext cx="23749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1253"/>
          <a:stretch>
            <a:fillRect/>
          </a:stretch>
        </p:blipFill>
        <p:spPr bwMode="auto">
          <a:xfrm>
            <a:off x="2913063" y="3563938"/>
            <a:ext cx="2881312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2" descr="Lazarov_str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b="12637"/>
          <a:stretch>
            <a:fillRect/>
          </a:stretch>
        </p:blipFill>
        <p:spPr bwMode="auto">
          <a:xfrm>
            <a:off x="5838825" y="4437063"/>
            <a:ext cx="28114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3" descr="slika 3_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8450" r="2122" b="16197"/>
          <a:stretch>
            <a:fillRect/>
          </a:stretch>
        </p:blipFill>
        <p:spPr bwMode="auto">
          <a:xfrm>
            <a:off x="4643438" y="2070100"/>
            <a:ext cx="41052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4" descr="slika 3_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8450" r="2122" b="16197"/>
          <a:stretch>
            <a:fillRect/>
          </a:stretch>
        </p:blipFill>
        <p:spPr bwMode="auto">
          <a:xfrm>
            <a:off x="511175" y="4037013"/>
            <a:ext cx="4570413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755650" y="341313"/>
            <a:ext cx="644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RS" altLang="sr-Latn-RS" sz="2400" b="1"/>
              <a:t>Žig</a:t>
            </a:r>
            <a:endParaRPr lang="en-US" altLang="sr-Latn-RS" sz="2400" b="1"/>
          </a:p>
        </p:txBody>
      </p:sp>
      <p:sp>
        <p:nvSpPr>
          <p:cNvPr id="5" name="Rectangle 4"/>
          <p:cNvSpPr/>
          <p:nvPr/>
        </p:nvSpPr>
        <p:spPr>
          <a:xfrm>
            <a:off x="468313" y="765175"/>
            <a:ext cx="82804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/>
              <a:t>Svaki</a:t>
            </a:r>
            <a:r>
              <a:rPr lang="en-US" sz="1600" dirty="0"/>
              <a:t> </a:t>
            </a:r>
            <a:r>
              <a:rPr lang="en-US" sz="1600" dirty="0" err="1"/>
              <a:t>žig</a:t>
            </a:r>
            <a:r>
              <a:rPr lang="en-US" sz="1600" dirty="0"/>
              <a:t> </a:t>
            </a:r>
            <a:r>
              <a:rPr lang="en-US" sz="1600" dirty="0" err="1"/>
              <a:t>ima</a:t>
            </a:r>
            <a:r>
              <a:rPr lang="en-US" sz="1600" dirty="0"/>
              <a:t> 3 </a:t>
            </a:r>
            <a:r>
              <a:rPr lang="en-US" sz="1600" dirty="0" err="1"/>
              <a:t>funkcionalno</a:t>
            </a:r>
            <a:r>
              <a:rPr lang="en-US" sz="1600" dirty="0"/>
              <a:t> </a:t>
            </a:r>
            <a:r>
              <a:rPr lang="en-US" sz="1600" dirty="0" err="1"/>
              <a:t>različita</a:t>
            </a:r>
            <a:r>
              <a:rPr lang="en-US" sz="1600" dirty="0"/>
              <a:t> </a:t>
            </a:r>
            <a:r>
              <a:rPr lang="en-US" sz="1600" dirty="0" err="1"/>
              <a:t>dela</a:t>
            </a:r>
            <a:endParaRPr lang="sr-Latn-RS" sz="1600" dirty="0"/>
          </a:p>
          <a:p>
            <a:pPr marL="850392" lvl="1" indent="-457200">
              <a:buFont typeface="+mj-lt"/>
              <a:buAutoNum type="alphaLcParenR"/>
              <a:defRPr/>
            </a:pPr>
            <a:r>
              <a:rPr lang="sr-Latn-CS" sz="1600" dirty="0"/>
              <a:t>osloni </a:t>
            </a:r>
            <a:endParaRPr lang="en-GB" sz="1600" dirty="0"/>
          </a:p>
          <a:p>
            <a:pPr marL="850392" lvl="1" indent="-457200">
              <a:buFont typeface="+mj-lt"/>
              <a:buAutoNum type="alphaLcParenR"/>
              <a:defRPr/>
            </a:pPr>
            <a:r>
              <a:rPr lang="sr-Latn-CS" sz="1600" dirty="0"/>
              <a:t>središnji </a:t>
            </a:r>
            <a:endParaRPr lang="en-GB" sz="1600" dirty="0"/>
          </a:p>
          <a:p>
            <a:pPr marL="850392" lvl="1" indent="-457200">
              <a:buFont typeface="+mj-lt"/>
              <a:buAutoNum type="alphaLcParenR"/>
              <a:defRPr/>
            </a:pPr>
            <a:r>
              <a:rPr lang="sr-Latn-CS" sz="1600" dirty="0"/>
              <a:t>radni deo</a:t>
            </a: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sr-Latn-CS" sz="1600" dirty="0"/>
              <a:t>Oslonim delom žig se oslanja na mašinu, središnji deo prenosi potrebnu silu u zonu rezanja, a radni deo je u direktnom kontaktu sa materijalom i u sprezi sa matricom vrši razdvajanje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 err="1"/>
              <a:t>Žig</a:t>
            </a:r>
            <a:r>
              <a:rPr lang="en-US" sz="1600" dirty="0"/>
              <a:t> </a:t>
            </a:r>
            <a:r>
              <a:rPr lang="en-US" sz="1600" dirty="0" err="1"/>
              <a:t>treba</a:t>
            </a:r>
            <a:r>
              <a:rPr lang="en-US" sz="1600" dirty="0"/>
              <a:t> da </a:t>
            </a:r>
            <a:r>
              <a:rPr lang="en-US" sz="1600" dirty="0" err="1"/>
              <a:t>bude</a:t>
            </a:r>
            <a:r>
              <a:rPr lang="en-US" sz="1600" dirty="0"/>
              <a:t> </a:t>
            </a:r>
            <a:r>
              <a:rPr lang="en-US" sz="1600" dirty="0" err="1"/>
              <a:t>što</a:t>
            </a:r>
            <a:r>
              <a:rPr lang="en-US" sz="1600" dirty="0"/>
              <a:t> je </a:t>
            </a:r>
            <a:r>
              <a:rPr lang="en-US" sz="1600" dirty="0" err="1"/>
              <a:t>moguće</a:t>
            </a:r>
            <a:r>
              <a:rPr lang="en-US" sz="1600" dirty="0"/>
              <a:t> </a:t>
            </a:r>
            <a:r>
              <a:rPr lang="en-US" sz="1600" dirty="0" err="1"/>
              <a:t>kraći</a:t>
            </a:r>
            <a:r>
              <a:rPr lang="en-US" sz="1600" dirty="0"/>
              <a:t> </a:t>
            </a:r>
            <a:r>
              <a:rPr lang="en-US" sz="1600" dirty="0" err="1"/>
              <a:t>kako</a:t>
            </a:r>
            <a:r>
              <a:rPr lang="en-US" sz="1600" dirty="0"/>
              <a:t> bi </a:t>
            </a:r>
            <a:r>
              <a:rPr lang="en-US" sz="1600" dirty="0" err="1"/>
              <a:t>bila</a:t>
            </a:r>
            <a:r>
              <a:rPr lang="en-US" sz="1600" dirty="0"/>
              <a:t> </a:t>
            </a:r>
            <a:r>
              <a:rPr lang="en-US" sz="1600" dirty="0" err="1"/>
              <a:t>otklonjena</a:t>
            </a:r>
            <a:r>
              <a:rPr lang="en-US" sz="1600" dirty="0"/>
              <a:t> </a:t>
            </a:r>
            <a:r>
              <a:rPr lang="en-US" sz="1600" dirty="0" err="1"/>
              <a:t>opasnost</a:t>
            </a:r>
            <a:r>
              <a:rPr lang="en-US" sz="1600" dirty="0"/>
              <a:t> od </a:t>
            </a:r>
            <a:r>
              <a:rPr lang="en-US" sz="1600" dirty="0" err="1"/>
              <a:t>njegovog</a:t>
            </a:r>
            <a:r>
              <a:rPr lang="en-US" sz="1600" dirty="0"/>
              <a:t> </a:t>
            </a:r>
            <a:r>
              <a:rPr lang="en-US" sz="1600" dirty="0" err="1"/>
              <a:t>izvijanja</a:t>
            </a:r>
            <a:r>
              <a:rPr lang="en-US" sz="1600" dirty="0"/>
              <a:t> (60÷100 mm)</a:t>
            </a:r>
            <a:endParaRPr lang="en-GB" sz="1600" dirty="0"/>
          </a:p>
        </p:txBody>
      </p:sp>
      <p:pic>
        <p:nvPicPr>
          <p:cNvPr id="26628" name="Picture 5" descr="Fig3.2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429000"/>
            <a:ext cx="18002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stanc 9_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/>
          <a:stretch>
            <a:fillRect/>
          </a:stretch>
        </p:blipFill>
        <p:spPr bwMode="auto">
          <a:xfrm>
            <a:off x="2251075" y="3068638"/>
            <a:ext cx="15652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slika 3_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4794" r="15436" b="4111"/>
          <a:stretch>
            <a:fillRect/>
          </a:stretch>
        </p:blipFill>
        <p:spPr bwMode="auto">
          <a:xfrm>
            <a:off x="4032250" y="3068638"/>
            <a:ext cx="14033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 b="6207"/>
          <a:stretch>
            <a:fillRect/>
          </a:stretch>
        </p:blipFill>
        <p:spPr bwMode="auto">
          <a:xfrm>
            <a:off x="5599113" y="3043238"/>
            <a:ext cx="331311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Fig3.31v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7788"/>
            <a:ext cx="306863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r="2586" b="2065"/>
          <a:stretch>
            <a:fillRect/>
          </a:stretch>
        </p:blipFill>
        <p:spPr bwMode="auto">
          <a:xfrm>
            <a:off x="6083300" y="4467225"/>
            <a:ext cx="26590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785813" y="285750"/>
            <a:ext cx="7500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RAZDVAJANJE</a:t>
            </a: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357188" y="857250"/>
            <a:ext cx="8643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/>
              <a:t>Kod ove obrade fizički se razdvaja jedna celina u dva ili više delova, pri </a:t>
            </a:r>
            <a:r>
              <a:rPr lang="sr-Latn-CS" altLang="sr-Latn-RS"/>
              <a:t>čemu</a:t>
            </a:r>
            <a:r>
              <a:rPr lang="en-US" altLang="sr-Latn-RS"/>
              <a:t> ne nastaje strugotina ve</a:t>
            </a:r>
            <a:r>
              <a:rPr lang="sr-Latn-CS" altLang="sr-Latn-RS"/>
              <a:t>ć</a:t>
            </a:r>
            <a:r>
              <a:rPr lang="en-US" altLang="sr-Latn-RS"/>
              <a:t> </a:t>
            </a:r>
            <a:r>
              <a:rPr lang="sl-SI" altLang="sr-Latn-RS"/>
              <a:t>se proces razdvajanja ostvaruje smicanjem po površinama na kojima se pojavljuju maksimalni smičući naponi.</a:t>
            </a:r>
            <a:endParaRPr lang="en-US" altLang="sr-Latn-RS"/>
          </a:p>
          <a:p>
            <a:endParaRPr lang="en-US" altLang="sr-Latn-RS"/>
          </a:p>
        </p:txBody>
      </p:sp>
      <p:sp>
        <p:nvSpPr>
          <p:cNvPr id="15" name="Rectangle 14"/>
          <p:cNvSpPr/>
          <p:nvPr/>
        </p:nvSpPr>
        <p:spPr>
          <a:xfrm>
            <a:off x="357188" y="1857375"/>
            <a:ext cx="68580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 b="1" i="1" dirty="0" err="1">
                <a:cs typeface="Arial" pitchFamily="34" charset="0"/>
              </a:rPr>
              <a:t>Razdvajanje</a:t>
            </a:r>
            <a:r>
              <a:rPr lang="en-US" sz="1400" b="1" i="1" dirty="0">
                <a:cs typeface="Arial" pitchFamily="34" charset="0"/>
              </a:rPr>
              <a:t> se </a:t>
            </a:r>
            <a:r>
              <a:rPr lang="en-US" sz="1400" b="1" i="1" dirty="0" err="1">
                <a:cs typeface="Arial" pitchFamily="34" charset="0"/>
              </a:rPr>
              <a:t>razlikuje</a:t>
            </a:r>
            <a:r>
              <a:rPr lang="en-US" sz="1400" b="1" i="1" dirty="0">
                <a:cs typeface="Arial" pitchFamily="34" charset="0"/>
              </a:rPr>
              <a:t> </a:t>
            </a:r>
            <a:r>
              <a:rPr lang="en-US" sz="1400" b="1" i="1" dirty="0" err="1">
                <a:cs typeface="Arial" pitchFamily="34" charset="0"/>
              </a:rPr>
              <a:t>od</a:t>
            </a:r>
            <a:r>
              <a:rPr lang="en-US" sz="1400" b="1" i="1" dirty="0">
                <a:cs typeface="Arial" pitchFamily="34" charset="0"/>
              </a:rPr>
              <a:t> </a:t>
            </a:r>
            <a:r>
              <a:rPr lang="en-US" sz="1400" b="1" i="1" dirty="0" err="1">
                <a:cs typeface="Arial" pitchFamily="34" charset="0"/>
              </a:rPr>
              <a:t>ostalih</a:t>
            </a:r>
            <a:r>
              <a:rPr lang="en-US" sz="1400" b="1" i="1" dirty="0">
                <a:cs typeface="Arial" pitchFamily="34" charset="0"/>
              </a:rPr>
              <a:t> </a:t>
            </a:r>
            <a:r>
              <a:rPr lang="en-US" sz="1400" b="1" i="1" dirty="0" err="1">
                <a:cs typeface="Arial" pitchFamily="34" charset="0"/>
              </a:rPr>
              <a:t>metoda</a:t>
            </a:r>
            <a:r>
              <a:rPr lang="en-US" sz="1400" b="1" i="1" dirty="0">
                <a:cs typeface="Arial" pitchFamily="34" charset="0"/>
              </a:rPr>
              <a:t> </a:t>
            </a:r>
            <a:r>
              <a:rPr lang="en-US" sz="1400" b="1" i="1" dirty="0" err="1">
                <a:cs typeface="Arial" pitchFamily="34" charset="0"/>
              </a:rPr>
              <a:t>obrade</a:t>
            </a:r>
            <a:r>
              <a:rPr lang="en-US" sz="1400" b="1" i="1" dirty="0">
                <a:cs typeface="Arial" pitchFamily="34" charset="0"/>
              </a:rPr>
              <a:t> </a:t>
            </a:r>
            <a:r>
              <a:rPr lang="en-US" sz="1400" b="1" i="1" dirty="0" err="1">
                <a:cs typeface="Arial" pitchFamily="34" charset="0"/>
              </a:rPr>
              <a:t>deformisanja</a:t>
            </a:r>
            <a:r>
              <a:rPr lang="en-US" sz="1400" b="1" i="1" dirty="0">
                <a:cs typeface="Arial" pitchFamily="34" charset="0"/>
              </a:rPr>
              <a:t> u </a:t>
            </a:r>
            <a:r>
              <a:rPr lang="en-US" sz="1400" b="1" i="1" dirty="0" err="1">
                <a:cs typeface="Arial" pitchFamily="34" charset="0"/>
              </a:rPr>
              <a:t>sledećem</a:t>
            </a:r>
            <a:r>
              <a:rPr lang="en-US" sz="1400" dirty="0">
                <a:cs typeface="Arial" pitchFamily="34" charset="0"/>
              </a:rPr>
              <a:t>:</a:t>
            </a:r>
          </a:p>
          <a:p>
            <a:pPr algn="just">
              <a:defRPr/>
            </a:pPr>
            <a:endParaRPr lang="en-US" sz="1400" dirty="0">
              <a:cs typeface="Arial" pitchFamily="34" charset="0"/>
            </a:endParaRPr>
          </a:p>
          <a:p>
            <a:pPr marL="265113" indent="-265113" algn="just">
              <a:buFont typeface="Wingdings" pitchFamily="2" charset="2"/>
              <a:buChar char="§"/>
              <a:defRPr/>
            </a:pPr>
            <a:r>
              <a:rPr lang="en-US" sz="1400" dirty="0" err="1">
                <a:cs typeface="Arial" pitchFamily="34" charset="0"/>
              </a:rPr>
              <a:t>Pri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razdvajanju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zapremina</a:t>
            </a:r>
            <a:r>
              <a:rPr lang="en-US" sz="1400" dirty="0">
                <a:cs typeface="Arial" pitchFamily="34" charset="0"/>
              </a:rPr>
              <a:t> obratka </a:t>
            </a:r>
            <a:r>
              <a:rPr lang="en-US" sz="1400" dirty="0" err="1">
                <a:cs typeface="Arial" pitchFamily="34" charset="0"/>
              </a:rPr>
              <a:t>manja</a:t>
            </a:r>
            <a:r>
              <a:rPr lang="en-US" sz="1400" dirty="0">
                <a:cs typeface="Arial" pitchFamily="34" charset="0"/>
              </a:rPr>
              <a:t> je </a:t>
            </a:r>
            <a:r>
              <a:rPr lang="en-US" sz="1400" dirty="0" err="1">
                <a:cs typeface="Arial" pitchFamily="34" charset="0"/>
              </a:rPr>
              <a:t>od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zapremine</a:t>
            </a:r>
            <a:r>
              <a:rPr lang="en-US" sz="1400" dirty="0">
                <a:cs typeface="Arial" pitchFamily="34" charset="0"/>
              </a:rPr>
              <a:t> pripremka.</a:t>
            </a:r>
          </a:p>
          <a:p>
            <a:pPr marL="265113" indent="-265113" algn="just">
              <a:buFont typeface="Wingdings" pitchFamily="2" charset="2"/>
              <a:buChar char="§"/>
              <a:defRPr/>
            </a:pPr>
            <a:r>
              <a:rPr lang="en-US" sz="1400" dirty="0" err="1">
                <a:cs typeface="Arial" pitchFamily="34" charset="0"/>
              </a:rPr>
              <a:t>Cilj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obrade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razdvajanjem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nije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dirty="0" err="1">
                <a:cs typeface="Arial" pitchFamily="34" charset="0"/>
              </a:rPr>
              <a:t>kao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kod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svih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ostalih</a:t>
            </a:r>
            <a:r>
              <a:rPr lang="en-US" sz="1400" dirty="0">
                <a:cs typeface="Arial" pitchFamily="34" charset="0"/>
              </a:rPr>
              <a:t> TPD, </a:t>
            </a:r>
            <a:r>
              <a:rPr lang="en-US" sz="1400" dirty="0" err="1">
                <a:cs typeface="Arial" pitchFamily="34" charset="0"/>
              </a:rPr>
              <a:t>promena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oblika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zapremine</a:t>
            </a:r>
            <a:r>
              <a:rPr lang="en-US" sz="1400" dirty="0">
                <a:cs typeface="Arial" pitchFamily="34" charset="0"/>
              </a:rPr>
              <a:t> pripremka, </a:t>
            </a:r>
            <a:r>
              <a:rPr lang="en-US" sz="1400" dirty="0" err="1">
                <a:cs typeface="Arial" pitchFamily="34" charset="0"/>
              </a:rPr>
              <a:t>nego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podela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te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zapremine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na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dva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ili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više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delova</a:t>
            </a:r>
            <a:endParaRPr lang="en-US" sz="1400" dirty="0">
              <a:cs typeface="Arial" pitchFamily="34" charset="0"/>
            </a:endParaRPr>
          </a:p>
          <a:p>
            <a:pPr marL="265113" indent="-265113" algn="just">
              <a:buFont typeface="Wingdings" pitchFamily="2" charset="2"/>
              <a:buChar char="§"/>
              <a:defRPr/>
            </a:pPr>
            <a:r>
              <a:rPr lang="en-US" sz="1400" dirty="0" err="1">
                <a:cs typeface="Arial" pitchFamily="34" charset="0"/>
              </a:rPr>
              <a:t>Pri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razdvajanju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dirty="0" err="1">
                <a:cs typeface="Arial" pitchFamily="34" charset="0"/>
              </a:rPr>
              <a:t>zona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obrade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koncentrisana</a:t>
            </a:r>
            <a:r>
              <a:rPr lang="en-US" sz="1400" dirty="0">
                <a:cs typeface="Arial" pitchFamily="34" charset="0"/>
              </a:rPr>
              <a:t> je </a:t>
            </a:r>
            <a:r>
              <a:rPr lang="en-US" sz="1400" dirty="0" err="1">
                <a:cs typeface="Arial" pitchFamily="34" charset="0"/>
              </a:rPr>
              <a:t>na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usku</a:t>
            </a:r>
            <a:r>
              <a:rPr lang="en-US" sz="1400" dirty="0">
                <a:cs typeface="Arial" pitchFamily="34" charset="0"/>
              </a:rPr>
              <a:t> oblast, </a:t>
            </a:r>
            <a:r>
              <a:rPr lang="en-US" sz="1400" dirty="0" err="1">
                <a:cs typeface="Arial" pitchFamily="34" charset="0"/>
              </a:rPr>
              <a:t>dok</a:t>
            </a:r>
            <a:r>
              <a:rPr lang="en-US" sz="1400" dirty="0">
                <a:cs typeface="Arial" pitchFamily="34" charset="0"/>
              </a:rPr>
              <a:t> je </a:t>
            </a:r>
            <a:r>
              <a:rPr lang="en-US" sz="1400" dirty="0" err="1">
                <a:cs typeface="Arial" pitchFamily="34" charset="0"/>
              </a:rPr>
              <a:t>kod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ostalih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metoda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obrade</a:t>
            </a:r>
            <a:r>
              <a:rPr lang="en-US" sz="1400" dirty="0">
                <a:cs typeface="Arial" pitchFamily="34" charset="0"/>
              </a:rPr>
              <a:t> TPD </a:t>
            </a:r>
            <a:r>
              <a:rPr lang="en-US" sz="1400" dirty="0" err="1">
                <a:cs typeface="Arial" pitchFamily="34" charset="0"/>
              </a:rPr>
              <a:t>najčešće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cela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zapremina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dela</a:t>
            </a:r>
            <a:r>
              <a:rPr lang="en-US" sz="1400" dirty="0">
                <a:cs typeface="Arial" pitchFamily="34" charset="0"/>
              </a:rPr>
              <a:t> u </a:t>
            </a:r>
            <a:r>
              <a:rPr lang="en-US" sz="1400" dirty="0" err="1">
                <a:cs typeface="Arial" pitchFamily="34" charset="0"/>
              </a:rPr>
              <a:t>plastičnom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stanju</a:t>
            </a:r>
            <a:r>
              <a:rPr lang="en-US" sz="1400" dirty="0">
                <a:cs typeface="Arial" pitchFamily="34" charset="0"/>
              </a:rPr>
              <a:t>.</a:t>
            </a:r>
          </a:p>
          <a:p>
            <a:pPr marL="265113" indent="-265113" algn="just">
              <a:buFont typeface="Wingdings" pitchFamily="2" charset="2"/>
              <a:buChar char="§"/>
              <a:defRPr/>
            </a:pPr>
            <a:r>
              <a:rPr lang="en-US" sz="1400" dirty="0">
                <a:cs typeface="Arial" pitchFamily="34" charset="0"/>
              </a:rPr>
              <a:t>S</a:t>
            </a:r>
            <a:r>
              <a:rPr lang="vi-VN" sz="1400" dirty="0">
                <a:cs typeface="Arial" pitchFamily="34" charset="0"/>
              </a:rPr>
              <a:t>uština procesa razdvajanja je ostvarivanje tangencijalnih (smičućih) napona u određenim ravnima. Kada ti naponi dostignu maksimalnu vrednost po toj ravni nastaje razdvajanje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063" y="4429125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Arial" charset="0"/>
              </a:rPr>
              <a:t>Metode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razdvajanja</a:t>
            </a:r>
            <a:r>
              <a:rPr lang="en-US" dirty="0">
                <a:latin typeface="Arial" charset="0"/>
              </a:rPr>
              <a:t> se dele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:</a:t>
            </a:r>
          </a:p>
          <a:p>
            <a:pPr marL="265113" indent="-265113">
              <a:buFont typeface="Wingdings" pitchFamily="2" charset="2"/>
              <a:buChar char="q"/>
              <a:defRPr/>
            </a:pPr>
            <a:r>
              <a:rPr lang="en-US" dirty="0" err="1">
                <a:latin typeface="Arial" charset="0"/>
              </a:rPr>
              <a:t>razdvajanje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odsecanjem</a:t>
            </a:r>
            <a:endParaRPr lang="en-US" dirty="0">
              <a:latin typeface="Arial" charset="0"/>
            </a:endParaRPr>
          </a:p>
          <a:p>
            <a:pPr marL="265113" indent="-265113">
              <a:buFont typeface="Wingdings" pitchFamily="2" charset="2"/>
              <a:buChar char="q"/>
              <a:defRPr/>
            </a:pPr>
            <a:r>
              <a:rPr lang="en-US" dirty="0" err="1">
                <a:latin typeface="Arial" charset="0"/>
              </a:rPr>
              <a:t>razdvajanje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prosecanjem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probijanjem</a:t>
            </a:r>
            <a:endParaRPr lang="en-US" dirty="0">
              <a:latin typeface="Arial" charset="0"/>
            </a:endParaRPr>
          </a:p>
          <a:p>
            <a:pPr marL="265113" indent="-265113">
              <a:buFont typeface="Wingdings" pitchFamily="2" charset="2"/>
              <a:buChar char="q"/>
              <a:defRPr/>
            </a:pPr>
            <a:r>
              <a:rPr lang="en-US" dirty="0" err="1">
                <a:latin typeface="Arial" charset="0"/>
              </a:rPr>
              <a:t>razdvajanje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lomljenjem</a:t>
            </a:r>
            <a:endParaRPr lang="en-US" dirty="0">
              <a:latin typeface="Arial" charset="0"/>
            </a:endParaRPr>
          </a:p>
          <a:p>
            <a:pPr marL="265113" indent="-265113">
              <a:buFont typeface="Wingdings" pitchFamily="2" charset="2"/>
              <a:buChar char="q"/>
              <a:defRPr/>
            </a:pPr>
            <a:r>
              <a:rPr lang="en-US" dirty="0" err="1">
                <a:latin typeface="Arial" charset="0"/>
              </a:rPr>
              <a:t>razdvajanje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seckanjem</a:t>
            </a:r>
            <a:endParaRPr lang="en-US" dirty="0">
              <a:latin typeface="Arial" charset="0"/>
            </a:endParaRPr>
          </a:p>
          <a:p>
            <a:pPr marL="265113" indent="-265113">
              <a:buFont typeface="Wingdings" pitchFamily="2" charset="2"/>
              <a:buChar char="q"/>
              <a:defRPr/>
            </a:pPr>
            <a:r>
              <a:rPr lang="en-US" dirty="0" err="1">
                <a:latin typeface="Arial" charset="0"/>
              </a:rPr>
              <a:t>fino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ra</a:t>
            </a:r>
            <a:r>
              <a:rPr lang="hr-HR" dirty="0">
                <a:latin typeface="Arial" charset="0"/>
              </a:rPr>
              <a:t>zdvajanje presovanjem</a:t>
            </a:r>
            <a:endParaRPr lang="en-US" dirty="0">
              <a:latin typeface="Arial" charset="0"/>
            </a:endParaRPr>
          </a:p>
        </p:txBody>
      </p:sp>
      <p:pic>
        <p:nvPicPr>
          <p:cNvPr id="819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143375"/>
            <a:ext cx="38989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76200"/>
            <a:ext cx="5097463" cy="65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Fig59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78150"/>
            <a:ext cx="35988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Fig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b="12466"/>
          <a:stretch>
            <a:fillRect/>
          </a:stretch>
        </p:blipFill>
        <p:spPr bwMode="auto">
          <a:xfrm>
            <a:off x="827088" y="4508500"/>
            <a:ext cx="22320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604838" y="341313"/>
            <a:ext cx="2938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2400" b="1"/>
              <a:t>Eksploatacija alata</a:t>
            </a:r>
            <a:endParaRPr lang="en-US" altLang="sr-Latn-RS" sz="2400" b="1"/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592138" y="1030288"/>
            <a:ext cx="79406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r-Latn-CS" altLang="sr-Latn-RS"/>
              <a:t>Oštećenje alata može biti u vidu habanja, trajne neželjene deformacije ili loma alata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CS" altLang="sr-Latn-RS"/>
              <a:t>Ako na žigu ili matrici dođe do habanja, to habanje može se do određene mere eliminisati tzv. oštrenjem tj. skidanjem debljine sloja koji je zahvaćen habanjem.</a:t>
            </a: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r="2827" b="13998"/>
          <a:stretch>
            <a:fillRect/>
          </a:stretch>
        </p:blipFill>
        <p:spPr bwMode="auto">
          <a:xfrm>
            <a:off x="4533900" y="3141663"/>
            <a:ext cx="4430713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5076825"/>
            <a:ext cx="4668837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5322888" y="2747963"/>
            <a:ext cx="285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Ukupna postojanost alata </a:t>
            </a:r>
            <a:endParaRPr lang="sr-Latn-RS" altLang="sr-Latn-RS"/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5018088" y="4667250"/>
            <a:ext cx="351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Postojanost po jednom oštrenju </a:t>
            </a:r>
            <a:endParaRPr lang="en-GB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755650" y="341313"/>
            <a:ext cx="2084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RS" altLang="sr-Latn-RS" sz="2400" b="1"/>
              <a:t>Kućište alata</a:t>
            </a:r>
            <a:endParaRPr lang="en-US" altLang="sr-Latn-RS" sz="2400" b="1"/>
          </a:p>
        </p:txBody>
      </p:sp>
      <p:pic>
        <p:nvPicPr>
          <p:cNvPr id="29699" name="Picture 4" descr="scan00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12820"/>
          <a:stretch>
            <a:fillRect/>
          </a:stretch>
        </p:blipFill>
        <p:spPr bwMode="auto">
          <a:xfrm>
            <a:off x="250825" y="1068388"/>
            <a:ext cx="3690938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Stanz 8-6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1400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5"/>
          <a:stretch>
            <a:fillRect/>
          </a:stretch>
        </p:blipFill>
        <p:spPr bwMode="auto">
          <a:xfrm>
            <a:off x="4356100" y="1068388"/>
            <a:ext cx="4381500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7" descr="oehler sl 1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49725"/>
            <a:ext cx="2349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46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579" r="31392" b="14778"/>
          <a:stretch>
            <a:fillRect/>
          </a:stretch>
        </p:blipFill>
        <p:spPr bwMode="auto">
          <a:xfrm>
            <a:off x="6775450" y="3990975"/>
            <a:ext cx="196215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0338"/>
            <a:ext cx="5400675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755650" y="341313"/>
            <a:ext cx="3946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2400" b="1"/>
              <a:t>Elementi za vođenje trake</a:t>
            </a:r>
            <a:endParaRPr lang="en-US" altLang="sr-Latn-RS" sz="2400" b="1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395288" y="1268413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U slučaju razdvajanja iz trake potrebno je traku tačno pozicionirati u odnosu na žig i matricu</a:t>
            </a:r>
          </a:p>
        </p:txBody>
      </p:sp>
      <p:pic>
        <p:nvPicPr>
          <p:cNvPr id="3277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38417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 descr="slika 3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40025"/>
            <a:ext cx="306863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539750" y="5300663"/>
            <a:ext cx="2952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1 – potiskivač, 2 – opruga</a:t>
            </a:r>
          </a:p>
          <a:p>
            <a:r>
              <a:rPr lang="sr-Latn-CS" altLang="sr-Latn-RS"/>
              <a:t>3 - traka, 4 - fiksna letva</a:t>
            </a:r>
            <a:endParaRPr lang="en-GB" altLang="sr-Latn-RS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5084763" y="6018213"/>
            <a:ext cx="3808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1 - fiksna letva, 2 – žig, 3 - matrica, 4 - vodeća ploča, 5 – lim</a:t>
            </a:r>
            <a:endParaRPr lang="en-GB" altLang="sr-Latn-RS"/>
          </a:p>
        </p:txBody>
      </p:sp>
      <p:sp>
        <p:nvSpPr>
          <p:cNvPr id="7" name="Rectangle 6"/>
          <p:cNvSpPr/>
          <p:nvPr/>
        </p:nvSpPr>
        <p:spPr>
          <a:xfrm>
            <a:off x="5514975" y="2090738"/>
            <a:ext cx="2479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Fiksno vođenje trake</a:t>
            </a:r>
            <a:endParaRPr lang="sr-Latn-R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825" y="2251075"/>
            <a:ext cx="40925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Vođenje trake </a:t>
            </a:r>
            <a:r>
              <a:rPr lang="sr-Latn-C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</a:t>
            </a:r>
            <a:r>
              <a:rPr lang="sr-Latn-C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vodeće letve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755650" y="341313"/>
            <a:ext cx="565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2400" b="1"/>
              <a:t>Elementi za regulisanje pomaka trake</a:t>
            </a:r>
            <a:endParaRPr lang="en-US" altLang="sr-Latn-RS" sz="2400" b="1"/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755650" y="2924175"/>
            <a:ext cx="78835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u="sng"/>
              <a:t>Graničnik</a:t>
            </a:r>
            <a:r>
              <a:rPr lang="sr-Latn-CS" altLang="sr-Latn-RS"/>
              <a:t> predstavlja najjednostavnije konstruktivno rešenje za regulisanje pomaka trake</a:t>
            </a:r>
          </a:p>
          <a:p>
            <a:r>
              <a:rPr lang="sr-Latn-CS" altLang="sr-Latn-RS"/>
              <a:t>Graničnik je fiksiran u telo alata</a:t>
            </a:r>
            <a:endParaRPr lang="en-GB" altLang="sr-Latn-RS"/>
          </a:p>
        </p:txBody>
      </p:sp>
      <p:pic>
        <p:nvPicPr>
          <p:cNvPr id="33796" name="Picture 2" descr="E__JAKIC_plancak_str32slika341342 Model (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005263"/>
            <a:ext cx="72548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468313" y="1125538"/>
            <a:ext cx="7750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sr-Latn-CS" altLang="sr-Latn-RS"/>
              <a:t>Kod razdvajanja iz trake, posle svakog hoda prese potrebno je traku ručno ili automatski pomeriti za jedan korak unapred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CS" altLang="sr-Latn-RS"/>
              <a:t>Ti koraci treba da su uvek isti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CS" altLang="sr-Latn-RS"/>
              <a:t>U cilju ostvarivanja konstantnosti svakog koraka primenjuju se različita konstruktivna rešenja alata za razdvajanje</a:t>
            </a:r>
            <a:endParaRPr lang="en-GB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__JAKIC_plancak_str32slika343 Model (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2378075"/>
            <a:ext cx="66135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00075" y="1125538"/>
            <a:ext cx="79216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u="sng"/>
              <a:t>Lovac</a:t>
            </a:r>
            <a:r>
              <a:rPr lang="sr-Latn-CS" altLang="sr-Latn-RS"/>
              <a:t> trake služi da se koriguju greške u pomaku trake kod višepozicionih alata, tj. da se traka neposredno pre delovanja žiga postavi u pravilan položaj</a:t>
            </a:r>
            <a:endParaRPr lang="en-GB" altLang="sr-Latn-RS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600075" y="476250"/>
            <a:ext cx="565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2400" b="1"/>
              <a:t>Elementi za regulisanje pomaka trake</a:t>
            </a:r>
            <a:endParaRPr lang="en-US" altLang="sr-Latn-RS" sz="2400" b="1"/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3282950" y="5516563"/>
            <a:ext cx="2984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600"/>
              <a:t>1 – žig za otvor za lovca</a:t>
            </a:r>
          </a:p>
          <a:p>
            <a:r>
              <a:rPr lang="sr-Latn-CS" altLang="sr-Latn-RS" sz="1600"/>
              <a:t>2 – lovac</a:t>
            </a:r>
          </a:p>
          <a:p>
            <a:r>
              <a:rPr lang="sr-Latn-CS" altLang="sr-Latn-RS" sz="1600"/>
              <a:t>3 – žig za razdvajanje</a:t>
            </a:r>
            <a:endParaRPr lang="en-GB" altLang="sr-Latn-RS" sz="1600"/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1476375" y="5541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1260475" y="5410200"/>
          <a:ext cx="873125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name="Equation" r:id="rId4" imgW="596641" imgH="177723" progId="Equation.DSMT4">
                  <p:embed/>
                </p:oleObj>
              </mc:Choice>
              <mc:Fallback>
                <p:oleObj name="Equation" r:id="rId4" imgW="596641" imgH="177723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5410200"/>
                        <a:ext cx="873125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34825" name="Object 9"/>
          <p:cNvGraphicFramePr>
            <a:graphicFrameLocks noChangeAspect="1"/>
          </p:cNvGraphicFramePr>
          <p:nvPr/>
        </p:nvGraphicFramePr>
        <p:xfrm>
          <a:off x="1258888" y="5770563"/>
          <a:ext cx="1217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9" name="Equation" r:id="rId6" imgW="761669" imgH="203112" progId="Equation.DSMT4">
                  <p:embed/>
                </p:oleObj>
              </mc:Choice>
              <mc:Fallback>
                <p:oleObj name="Equation" r:id="rId6" imgW="761669" imgH="203112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770563"/>
                        <a:ext cx="1217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600075" y="476250"/>
            <a:ext cx="565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2400" b="1" dirty="0"/>
              <a:t>Elementi za regulisanje pomaka trake</a:t>
            </a:r>
            <a:endParaRPr lang="en-US" altLang="sr-Latn-RS" sz="2400" b="1" dirty="0"/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600075" y="1196975"/>
            <a:ext cx="663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u="sng"/>
              <a:t>Bočni (koračni) nož</a:t>
            </a:r>
            <a:r>
              <a:rPr lang="sr-Latn-CS" altLang="sr-Latn-RS"/>
              <a:t> obezbeđuje vrlo tačan hod (korak) trake</a:t>
            </a:r>
            <a:endParaRPr lang="en-GB" altLang="sr-Latn-RS"/>
          </a:p>
        </p:txBody>
      </p:sp>
      <p:pic>
        <p:nvPicPr>
          <p:cNvPr id="35844" name="Picture 1" descr="slika 3_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25"/>
            <a:ext cx="41767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79900"/>
            <a:ext cx="47275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teziste_graficki_nac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41814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__JAKIC_plancak_sl89 Model (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03"/>
          <a:stretch>
            <a:fillRect/>
          </a:stretch>
        </p:blipFill>
        <p:spPr bwMode="auto">
          <a:xfrm>
            <a:off x="250825" y="623888"/>
            <a:ext cx="4491038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E__JAKIC_plancak_mak52sl224 Model (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5888"/>
            <a:ext cx="33909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250825" y="5589588"/>
            <a:ext cx="4572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400">
                <a:cs typeface="Times New Roman" panose="02020603050405020304" pitchFamily="18" charset="0"/>
              </a:rPr>
              <a:t>1 – čep, 2 – okrugli žig, 3 – profilni žig, 4 – vodeća ploča, 5 – matrica, 6 – vođenje trake, 7 – graničnik za prvi komad, 8 – graničnik, 9 – vođice</a:t>
            </a:r>
            <a:endParaRPr lang="sr-Latn-RS" altLang="sr-Latn-R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1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" b="2156"/>
          <a:stretch>
            <a:fillRect/>
          </a:stretch>
        </p:blipFill>
        <p:spPr bwMode="auto">
          <a:xfrm>
            <a:off x="755650" y="765175"/>
            <a:ext cx="26098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492125" y="242888"/>
            <a:ext cx="482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b="1"/>
              <a:t>Alat za istovremeno probijanje dva otvora </a:t>
            </a:r>
            <a:endParaRPr lang="en-GB" altLang="sr-Latn-RS" b="1"/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3851275" y="800100"/>
            <a:ext cx="45720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400"/>
              <a:t>donje kućište (1) </a:t>
            </a:r>
          </a:p>
          <a:p>
            <a:r>
              <a:rPr lang="sr-Latn-CS" altLang="sr-Latn-RS" sz="1400"/>
              <a:t>gornje kućište (2) </a:t>
            </a:r>
          </a:p>
          <a:p>
            <a:r>
              <a:rPr lang="sr-Latn-CS" altLang="sr-Latn-RS" sz="1400"/>
              <a:t>stubna vođica (3)</a:t>
            </a:r>
          </a:p>
          <a:p>
            <a:r>
              <a:rPr lang="sr-Latn-CS" altLang="sr-Latn-RS" sz="1400"/>
              <a:t>radni komad (</a:t>
            </a:r>
            <a:r>
              <a:rPr lang="sr-Latn-CS" altLang="sr-Latn-RS" sz="1400" i="1"/>
              <a:t>W</a:t>
            </a:r>
            <a:r>
              <a:rPr lang="sr-Latn-CS" altLang="sr-Latn-RS" sz="1400"/>
              <a:t>)</a:t>
            </a:r>
          </a:p>
          <a:p>
            <a:r>
              <a:rPr lang="sr-Latn-CS" altLang="sr-Latn-RS" sz="1400"/>
              <a:t>trn (12)</a:t>
            </a:r>
          </a:p>
          <a:p>
            <a:r>
              <a:rPr lang="sr-Latn-CS" altLang="sr-Latn-RS" sz="1400"/>
              <a:t>lisnata opruga (10) </a:t>
            </a:r>
          </a:p>
          <a:p>
            <a:r>
              <a:rPr lang="sr-Latn-CS" altLang="sr-Latn-RS" sz="1400"/>
              <a:t>nosač (12)</a:t>
            </a:r>
          </a:p>
          <a:p>
            <a:r>
              <a:rPr lang="sr-Latn-CS" altLang="sr-Latn-RS" sz="1400"/>
              <a:t>gornji žig (4) </a:t>
            </a:r>
          </a:p>
          <a:p>
            <a:r>
              <a:rPr lang="sr-Latn-CS" altLang="sr-Latn-RS" sz="1400"/>
              <a:t>elemenati za povezivanje i podložne ploče (5, 6, 7) </a:t>
            </a:r>
          </a:p>
          <a:p>
            <a:r>
              <a:rPr lang="sr-Latn-CS" altLang="sr-Latn-RS" sz="1400"/>
              <a:t>klackalica (17) </a:t>
            </a:r>
          </a:p>
          <a:p>
            <a:r>
              <a:rPr lang="sr-Latn-CS" altLang="sr-Latn-RS" sz="1400"/>
              <a:t>ležište (18) </a:t>
            </a:r>
          </a:p>
          <a:p>
            <a:r>
              <a:rPr lang="sr-Latn-CS" altLang="sr-Latn-RS" sz="1400"/>
              <a:t>donji žig (15) </a:t>
            </a:r>
          </a:p>
          <a:p>
            <a:r>
              <a:rPr lang="sr-Latn-CS" altLang="sr-Latn-RS" sz="1400"/>
              <a:t>opruga (16)</a:t>
            </a:r>
            <a:endParaRPr lang="en-GB" altLang="sr-Latn-RS" sz="1400"/>
          </a:p>
        </p:txBody>
      </p:sp>
      <p:pic>
        <p:nvPicPr>
          <p:cNvPr id="37893" name="Picture 6" descr="Fig3.71v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543425"/>
            <a:ext cx="453707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5354638" y="5021263"/>
            <a:ext cx="2376487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400"/>
              <a:t>radni deo žiga (c) </a:t>
            </a:r>
          </a:p>
          <a:p>
            <a:r>
              <a:rPr lang="sr-Latn-CS" altLang="sr-Latn-RS" sz="1400"/>
              <a:t>telo žiga (b) </a:t>
            </a:r>
          </a:p>
          <a:p>
            <a:r>
              <a:rPr lang="sr-Latn-CS" altLang="sr-Latn-RS" sz="1400"/>
              <a:t>čep (a) </a:t>
            </a:r>
          </a:p>
          <a:p>
            <a:r>
              <a:rPr lang="sr-Latn-CS" altLang="sr-Latn-RS" sz="1400"/>
              <a:t>matrica (d) </a:t>
            </a:r>
          </a:p>
          <a:p>
            <a:r>
              <a:rPr lang="sr-Latn-CS" altLang="sr-Latn-RS" sz="1400"/>
              <a:t>noseća ploča (e)</a:t>
            </a:r>
            <a:endParaRPr lang="en-GB" altLang="sr-Latn-RS" sz="1400"/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566738" y="3995738"/>
            <a:ext cx="4787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b="1"/>
              <a:t>Alat za razdvajanje već</a:t>
            </a:r>
            <a:r>
              <a:rPr lang="en-US" altLang="sr-Latn-RS" b="1"/>
              <a:t>ih kru</a:t>
            </a:r>
            <a:r>
              <a:rPr lang="sr-Latn-CS" altLang="sr-Latn-RS" b="1"/>
              <a:t>ž</a:t>
            </a:r>
            <a:r>
              <a:rPr lang="en-US" altLang="sr-Latn-RS" b="1"/>
              <a:t>nih komada </a:t>
            </a:r>
            <a:endParaRPr lang="sr-Latn-RS" altLang="sr-Latn-RS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8" y="3789363"/>
            <a:ext cx="4608512" cy="1544637"/>
          </a:xfrm>
        </p:spPr>
      </p:pic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785813" y="285750"/>
            <a:ext cx="7500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RAZDVAJANJE</a:t>
            </a:r>
          </a:p>
        </p:txBody>
      </p:sp>
      <p:pic>
        <p:nvPicPr>
          <p:cNvPr id="1024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052513"/>
            <a:ext cx="28638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9163"/>
            <a:ext cx="4762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57563"/>
            <a:ext cx="39624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817126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5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750"/>
          <a:stretch/>
        </p:blipFill>
        <p:spPr>
          <a:xfrm>
            <a:off x="467544" y="1052736"/>
            <a:ext cx="8022001" cy="5371753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29223" y="260648"/>
            <a:ext cx="2577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2400" b="1" dirty="0" smtClean="0"/>
              <a:t>Progresivni alati</a:t>
            </a:r>
            <a:endParaRPr lang="en-US" altLang="sr-Latn-RS" sz="2400" b="1" dirty="0"/>
          </a:p>
        </p:txBody>
      </p:sp>
    </p:spTree>
    <p:extLst>
      <p:ext uri="{BB962C8B-B14F-4D97-AF65-F5344CB8AC3E}">
        <p14:creationId xmlns:p14="http://schemas.microsoft.com/office/powerpoint/2010/main" val="261459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45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413" y="323850"/>
            <a:ext cx="385286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Mašine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prosecanje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probijanje</a:t>
            </a:r>
            <a:endParaRPr lang="sr-Latn-CS" altLang="sr-Latn-R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163" y="960438"/>
            <a:ext cx="3744912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300"/>
              </a:spcAft>
              <a:defRPr/>
            </a:pPr>
            <a:r>
              <a:rPr lang="sr-Latn-RS" sz="1400" b="1" i="1" dirty="0"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400" b="1" i="1" dirty="0" err="1">
                <a:ea typeface="Times New Roman" panose="02020603050405020304" pitchFamily="18" charset="0"/>
                <a:cs typeface="Arial" panose="020B0604020202020204" pitchFamily="34" charset="0"/>
              </a:rPr>
              <a:t>ehaničke</a:t>
            </a:r>
            <a:r>
              <a:rPr lang="en-US" sz="1400" b="1" i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i="1" dirty="0" err="1">
                <a:ea typeface="Times New Roman" panose="02020603050405020304" pitchFamily="18" charset="0"/>
                <a:cs typeface="Arial" panose="020B0604020202020204" pitchFamily="34" charset="0"/>
              </a:rPr>
              <a:t>prese</a:t>
            </a:r>
            <a:r>
              <a:rPr lang="sr-Latn-RS" sz="1400" b="1" i="1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  <a:defRPr/>
            </a:pP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jednostavne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delove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  <a:defRPr/>
            </a:pP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veće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serije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  <a:defRPr/>
            </a:pP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delove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za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koje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nije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potrebno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permanentno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prilagođavanje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parametara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mašine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procesu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razdvajanja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  <a:defRPr/>
            </a:pP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tanje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limove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7538" y="960438"/>
            <a:ext cx="4554537" cy="1970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300"/>
              </a:spcAft>
              <a:defRPr/>
            </a:pPr>
            <a:r>
              <a:rPr lang="en-US" sz="1400" b="1" i="1" dirty="0" err="1">
                <a:ea typeface="Times New Roman" panose="02020603050405020304" pitchFamily="18" charset="0"/>
                <a:cs typeface="Arial" panose="020B0604020202020204" pitchFamily="34" charset="0"/>
              </a:rPr>
              <a:t>Hidraulične</a:t>
            </a:r>
            <a:r>
              <a:rPr lang="en-US" sz="1400" b="1" i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i="1" dirty="0" err="1">
                <a:ea typeface="Times New Roman" panose="02020603050405020304" pitchFamily="18" charset="0"/>
                <a:cs typeface="Arial" panose="020B0604020202020204" pitchFamily="34" charset="0"/>
              </a:rPr>
              <a:t>prese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Latn-RS" sz="14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Aft>
                <a:spcPts val="30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  <a:defRPr/>
            </a:pP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komplikovanije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delove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koji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zahtevaju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prilagođavanje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regulisanje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brzine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toku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procesa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  <a:defRPr/>
            </a:pP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delove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većim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dubinama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prostorne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delove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npr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kada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za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kupanje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  <a:defRPr/>
            </a:pP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manje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serije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sa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čestim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zamenama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podešavanjima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alata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  <a:defRPr/>
            </a:pP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deblje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limove</a:t>
            </a:r>
            <a:endParaRPr lang="sr-Latn-R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917" name="Picture 2" descr="Masine uslovljene ho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3284538"/>
            <a:ext cx="34798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 descr="Masine uslovljene sil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3589338"/>
            <a:ext cx="33020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thelibraryofmanufacturing.com/imagesforming/forgingmachines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84538"/>
            <a:ext cx="36004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http://thelibraryofmanufacturing.com/imagesforming/forgingmachines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87375"/>
            <a:ext cx="4140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 descr="http://thelibraryofmanufacturing.com/imagesforming/forgingmachines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655638"/>
            <a:ext cx="432117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8" descr="http://thelibraryofmanufacturing.com/imagesforming/forgingmachines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789363"/>
            <a:ext cx="4319588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1547813" y="188913"/>
            <a:ext cx="1517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R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Krivajne </a:t>
            </a:r>
            <a:r>
              <a:rPr lang="en-U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prese</a:t>
            </a:r>
            <a:r>
              <a:rPr lang="en-US" altLang="sr-Latn-RS" sz="14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r-Latn-RS" altLang="sr-Latn-RS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943" name="Rectangle 8"/>
          <p:cNvSpPr>
            <a:spLocks noChangeArrowheads="1"/>
          </p:cNvSpPr>
          <p:nvPr/>
        </p:nvSpPr>
        <p:spPr bwMode="auto">
          <a:xfrm>
            <a:off x="6510338" y="188913"/>
            <a:ext cx="1617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R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Ekscentar prese</a:t>
            </a:r>
            <a:endParaRPr lang="sr-Latn-RS" altLang="sr-Latn-RS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1498600" y="3451225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R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Kolenaste </a:t>
            </a:r>
            <a:r>
              <a:rPr lang="en-U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prese</a:t>
            </a:r>
            <a:r>
              <a:rPr lang="en-US" altLang="sr-Latn-RS" sz="14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r-Latn-RS" altLang="sr-Latn-RS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r="3784"/>
          <a:stretch>
            <a:fillRect/>
          </a:stretch>
        </p:blipFill>
        <p:spPr bwMode="auto">
          <a:xfrm>
            <a:off x="709613" y="319088"/>
            <a:ext cx="15700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Content Placeholder 3" descr="untitled1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078288"/>
            <a:ext cx="4225925" cy="2649537"/>
          </a:xfrm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54088"/>
            <a:ext cx="449897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5" name="Object 7"/>
          <p:cNvGraphicFramePr>
            <a:graphicFrameLocks noChangeAspect="1"/>
          </p:cNvGraphicFramePr>
          <p:nvPr/>
        </p:nvGraphicFramePr>
        <p:xfrm>
          <a:off x="549275" y="4073525"/>
          <a:ext cx="1730375" cy="259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Picture" r:id="rId6" imgW="2352184" imgH="3599784" progId="Word.Picture.8">
                  <p:embed/>
                </p:oleObj>
              </mc:Choice>
              <mc:Fallback>
                <p:oleObj name="Picture" r:id="rId6" imgW="2352184" imgH="3599784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887" t="17224" b="8250"/>
                      <a:stretch>
                        <a:fillRect/>
                      </a:stretch>
                    </p:blipFill>
                    <p:spPr bwMode="auto">
                      <a:xfrm>
                        <a:off x="549275" y="4073525"/>
                        <a:ext cx="1730375" cy="259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Rectangle 10"/>
          <p:cNvSpPr>
            <a:spLocks noChangeArrowheads="1"/>
          </p:cNvSpPr>
          <p:nvPr/>
        </p:nvSpPr>
        <p:spPr bwMode="auto">
          <a:xfrm>
            <a:off x="4356100" y="260350"/>
            <a:ext cx="167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R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Mehani</a:t>
            </a:r>
            <a:r>
              <a:rPr lang="en-U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č</a:t>
            </a:r>
            <a:r>
              <a:rPr lang="sr-Latn-R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 prese</a:t>
            </a:r>
            <a:r>
              <a:rPr lang="en-US" altLang="sr-Latn-RS" sz="14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r-Latn-RS" altLang="sr-Latn-RS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sl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88937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4033837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60350"/>
            <a:ext cx="3455988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1187450" y="476250"/>
            <a:ext cx="1736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400" b="1" i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Hidraulične prese</a:t>
            </a:r>
            <a:r>
              <a:rPr lang="en-US" altLang="sr-Latn-RS" sz="14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r-Latn-RS" altLang="sr-Latn-RS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303213"/>
            <a:ext cx="4732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r-Latn-CS" alt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Fino razdvajanje presovanjem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107950" y="901700"/>
            <a:ext cx="49688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sr-Latn-RS" sz="1400"/>
              <a:t>Fino razdvajanje presovanjem je obrada lima razdvajanjem kojom se dobija visok kvalitet i tačnost presečne površine delova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sr-Latn-RS" sz="1400"/>
              <a:t>Proces se izvodi na specijalnom alatu s konturnim zubom koji se utiskuje u lim neposredno pre delovanja žiga</a:t>
            </a:r>
            <a:endParaRPr lang="en-GB" altLang="sr-Latn-RS" sz="1400"/>
          </a:p>
        </p:txBody>
      </p:sp>
      <p:pic>
        <p:nvPicPr>
          <p:cNvPr id="43012" name="Picture 6" descr="Fig4.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1" y="2101134"/>
            <a:ext cx="3219400" cy="216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690562" y="4490134"/>
            <a:ext cx="2471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200" dirty="0"/>
              <a:t>a – </a:t>
            </a:r>
            <a:r>
              <a:rPr lang="en-US" altLang="sr-Latn-RS" sz="1200" dirty="0" err="1"/>
              <a:t>žig</a:t>
            </a:r>
            <a:r>
              <a:rPr lang="sr-Latn-RS" altLang="sr-Latn-RS" sz="1200" dirty="0"/>
              <a:t>, </a:t>
            </a:r>
            <a:r>
              <a:rPr lang="en-US" altLang="sr-Latn-RS" sz="1200" dirty="0"/>
              <a:t>b – </a:t>
            </a:r>
            <a:r>
              <a:rPr lang="en-US" altLang="sr-Latn-RS" sz="1200" dirty="0" err="1"/>
              <a:t>konturni</a:t>
            </a:r>
            <a:r>
              <a:rPr lang="en-US" altLang="sr-Latn-RS" sz="1200" dirty="0"/>
              <a:t> </a:t>
            </a:r>
            <a:r>
              <a:rPr lang="en-US" altLang="sr-Latn-RS" sz="1200" dirty="0" err="1"/>
              <a:t>zub</a:t>
            </a:r>
            <a:r>
              <a:rPr lang="sr-Latn-RS" altLang="sr-Latn-RS" sz="1200" dirty="0"/>
              <a:t>, </a:t>
            </a:r>
            <a:r>
              <a:rPr lang="en-US" altLang="sr-Latn-RS" sz="1200" dirty="0"/>
              <a:t>c – </a:t>
            </a:r>
            <a:r>
              <a:rPr lang="en-US" altLang="sr-Latn-RS" sz="1200" dirty="0" err="1"/>
              <a:t>lim</a:t>
            </a:r>
            <a:endParaRPr lang="en-GB" altLang="sr-Latn-RS" sz="1200" dirty="0"/>
          </a:p>
          <a:p>
            <a:r>
              <a:rPr lang="en-US" altLang="sr-Latn-RS" sz="1200" dirty="0"/>
              <a:t>d – </a:t>
            </a:r>
            <a:r>
              <a:rPr lang="en-US" altLang="sr-Latn-RS" sz="1200" dirty="0" err="1"/>
              <a:t>matrica</a:t>
            </a:r>
            <a:r>
              <a:rPr lang="sr-Latn-RS" altLang="sr-Latn-RS" sz="1200" dirty="0"/>
              <a:t>, </a:t>
            </a:r>
            <a:r>
              <a:rPr lang="en-US" altLang="sr-Latn-RS" sz="1200" dirty="0"/>
              <a:t>e – </a:t>
            </a:r>
            <a:r>
              <a:rPr lang="en-US" altLang="sr-Latn-RS" sz="1200" dirty="0" err="1"/>
              <a:t>protiv</a:t>
            </a:r>
            <a:r>
              <a:rPr lang="en-US" altLang="sr-Latn-RS" sz="1200" dirty="0"/>
              <a:t> </a:t>
            </a:r>
            <a:r>
              <a:rPr lang="en-US" altLang="sr-Latn-RS" sz="1200" dirty="0" err="1"/>
              <a:t>žig</a:t>
            </a:r>
            <a:endParaRPr lang="en-GB" altLang="sr-Latn-RS" sz="1200" dirty="0"/>
          </a:p>
        </p:txBody>
      </p:sp>
      <p:pic>
        <p:nvPicPr>
          <p:cNvPr id="43014" name="Picture 9" descr="Fig4.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t="2281" b="1901"/>
          <a:stretch>
            <a:fillRect/>
          </a:stretch>
        </p:blipFill>
        <p:spPr bwMode="auto">
          <a:xfrm>
            <a:off x="3651250" y="2346325"/>
            <a:ext cx="20875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 descr="23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" b="2055"/>
          <a:stretch>
            <a:fillRect/>
          </a:stretch>
        </p:blipFill>
        <p:spPr bwMode="auto">
          <a:xfrm>
            <a:off x="5603875" y="882650"/>
            <a:ext cx="3097213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 descr="Graphi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5434" r="4594" b="4376"/>
          <a:stretch>
            <a:fillRect/>
          </a:stretch>
        </p:blipFill>
        <p:spPr bwMode="auto">
          <a:xfrm>
            <a:off x="6227763" y="4295775"/>
            <a:ext cx="23876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2" descr="Sema FR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5033169"/>
            <a:ext cx="5688012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333375"/>
            <a:ext cx="4732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r-Latn-CS" alt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Fino razdvajanje presovanjem</a:t>
            </a:r>
          </a:p>
        </p:txBody>
      </p:sp>
      <p:pic>
        <p:nvPicPr>
          <p:cNvPr id="44035" name="Picture 2" descr="http://www.wildautomotive.com/wp-content/uploads/2011/04/Wild-Group-from-Germa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57300"/>
            <a:ext cx="36861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1" descr="oehler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178300"/>
            <a:ext cx="29019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2" descr="Sitz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r="11194" b="7500"/>
          <a:stretch>
            <a:fillRect/>
          </a:stretch>
        </p:blipFill>
        <p:spPr bwMode="auto">
          <a:xfrm>
            <a:off x="3408363" y="4098925"/>
            <a:ext cx="24511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http://www.ifbbangalore.com/images/c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257300"/>
            <a:ext cx="464502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6" descr="http://www.itoseisakusho.co.jp/en/img/tech_new/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178300"/>
            <a:ext cx="2760663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188913"/>
            <a:ext cx="565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r-Latn-CS" alt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Alati za fino razdvajanje presovanjem</a:t>
            </a:r>
          </a:p>
        </p:txBody>
      </p:sp>
      <p:pic>
        <p:nvPicPr>
          <p:cNvPr id="45059" name="Picture 4" descr="Fig4.4v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30702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3851275" y="1341438"/>
            <a:ext cx="1908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LcParenR"/>
            </a:pPr>
            <a:r>
              <a:rPr lang="sr-Latn-CS" altLang="sr-Latn-RS" sz="1200"/>
              <a:t>glava žiga </a:t>
            </a:r>
          </a:p>
          <a:p>
            <a:pPr>
              <a:buFontTx/>
              <a:buAutoNum type="alphaLcParenR"/>
            </a:pPr>
            <a:r>
              <a:rPr lang="sr-Latn-CS" altLang="sr-Latn-RS" sz="1200"/>
              <a:t>telo alata </a:t>
            </a:r>
          </a:p>
          <a:p>
            <a:pPr>
              <a:buFontTx/>
              <a:buAutoNum type="alphaLcParenR"/>
            </a:pPr>
            <a:r>
              <a:rPr lang="sr-Latn-CS" altLang="sr-Latn-RS" sz="1200"/>
              <a:t>Žig</a:t>
            </a:r>
          </a:p>
          <a:p>
            <a:pPr>
              <a:buFontTx/>
              <a:buAutoNum type="alphaLcParenR"/>
            </a:pPr>
            <a:r>
              <a:rPr lang="sr-Latn-CS" altLang="sr-Latn-RS" sz="1200"/>
              <a:t>ploča konturnog zuba </a:t>
            </a:r>
          </a:p>
          <a:p>
            <a:pPr>
              <a:buFontTx/>
              <a:buAutoNum type="alphaLcParenR"/>
            </a:pPr>
            <a:r>
              <a:rPr lang="sr-Latn-CS" altLang="sr-Latn-RS" sz="1200"/>
              <a:t>Matrica</a:t>
            </a:r>
          </a:p>
          <a:p>
            <a:pPr>
              <a:buFontTx/>
              <a:buAutoNum type="alphaLcParenR"/>
            </a:pPr>
            <a:r>
              <a:rPr lang="sr-Latn-CS" altLang="sr-Latn-RS" sz="1200"/>
              <a:t>protiv </a:t>
            </a:r>
            <a:r>
              <a:rPr lang="en-US" altLang="sr-Latn-RS" sz="1200"/>
              <a:t>žig</a:t>
            </a:r>
            <a:r>
              <a:rPr lang="sr-Latn-CS" altLang="sr-Latn-RS" sz="1200"/>
              <a:t>.</a:t>
            </a:r>
            <a:endParaRPr lang="en-GB" altLang="sr-Latn-RS" sz="1200"/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0"/>
          <a:stretch>
            <a:fillRect/>
          </a:stretch>
        </p:blipFill>
        <p:spPr bwMode="auto">
          <a:xfrm>
            <a:off x="6097588" y="1282700"/>
            <a:ext cx="220345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4" descr="untitled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22675"/>
            <a:ext cx="50641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" descr="http://www.fotothing.com/photos/c50/c50cd1a3973321845794c9126f9597a6_c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8012" r="13377" b="8513"/>
          <a:stretch>
            <a:fillRect/>
          </a:stretch>
        </p:blipFill>
        <p:spPr bwMode="auto">
          <a:xfrm>
            <a:off x="5651500" y="3644900"/>
            <a:ext cx="32781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643188" y="252413"/>
            <a:ext cx="3829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Razdvajanje odsecanjem</a:t>
            </a:r>
          </a:p>
        </p:txBody>
      </p:sp>
      <p:pic>
        <p:nvPicPr>
          <p:cNvPr id="11267" name="Picture 2" descr="limene tr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71688"/>
            <a:ext cx="26828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 descr="smicuci napo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6517"/>
          <a:stretch>
            <a:fillRect/>
          </a:stretch>
        </p:blipFill>
        <p:spPr bwMode="auto">
          <a:xfrm>
            <a:off x="4643438" y="4143375"/>
            <a:ext cx="4264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Vrste maka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71750"/>
            <a:ext cx="39512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357188" y="857250"/>
            <a:ext cx="8501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sr-Latn-RS"/>
              <a:t>Odsecanjem se obrađuju limene table, trake, šipke, cevi i profili. To je</a:t>
            </a:r>
            <a:r>
              <a:rPr lang="en-US" altLang="sr-Latn-RS"/>
              <a:t> pripremna operacija i služi za dobijanje polufabrikata koji se zatim nekom od </a:t>
            </a:r>
            <a:r>
              <a:rPr lang="pl-PL" altLang="sr-Latn-RS"/>
              <a:t>sekundarnih obrada deformisanjem dalje obrađuju. Rezna linija kod operacije</a:t>
            </a:r>
            <a:r>
              <a:rPr lang="en-US" altLang="sr-Latn-RS"/>
              <a:t> odsecanja je uvek prava.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european-business.com/media/inhalt/portraits/european_business_2012_09/30915_feintool_international_management/tool_technology_for_the_toughest_require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700213"/>
            <a:ext cx="3995737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89150" y="404813"/>
            <a:ext cx="565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r-Latn-CS" alt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Alati za fino razdvajanje presovanjem</a:t>
            </a:r>
          </a:p>
        </p:txBody>
      </p:sp>
      <p:pic>
        <p:nvPicPr>
          <p:cNvPr id="46084" name="Picture 4" descr="http://img.directindustry.com/images_di/photo-g/fine-blanking-tool-18748-28104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44640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://www.feintool.com/uploads/tx_templavoila/Mechanische_Feinschneidpressen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2075"/>
          <a:stretch>
            <a:fillRect/>
          </a:stretch>
        </p:blipFill>
        <p:spPr bwMode="auto">
          <a:xfrm>
            <a:off x="4918075" y="3500438"/>
            <a:ext cx="407193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79613" y="333375"/>
            <a:ext cx="6065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r-Latn-CS" alt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r>
              <a:rPr lang="sr-Latn-RS" alt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r-Latn-CS" alt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 za fino razdvajanje presovanjem</a:t>
            </a:r>
          </a:p>
        </p:txBody>
      </p:sp>
      <p:pic>
        <p:nvPicPr>
          <p:cNvPr id="47108" name="Content Placeholder 3" descr="untitled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81075"/>
            <a:ext cx="4608513" cy="3259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611188" y="330200"/>
            <a:ext cx="3656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2400" b="1">
                <a:solidFill>
                  <a:srgbClr val="FF0000"/>
                </a:solidFill>
              </a:rPr>
              <a:t>Razdvajanje lomljenjem</a:t>
            </a:r>
            <a:endParaRPr lang="en-US" altLang="sr-Latn-RS" sz="2400" b="1">
              <a:solidFill>
                <a:srgbClr val="FF0000"/>
              </a:solidFill>
            </a:endParaRPr>
          </a:p>
        </p:txBody>
      </p:sp>
      <p:pic>
        <p:nvPicPr>
          <p:cNvPr id="48131" name="Picture 3" descr="Sema procesa lomljen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573088"/>
            <a:ext cx="337978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5292725" y="547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48133" name="Object 6"/>
          <p:cNvGraphicFramePr>
            <a:graphicFrameLocks noChangeAspect="1"/>
          </p:cNvGraphicFramePr>
          <p:nvPr/>
        </p:nvGraphicFramePr>
        <p:xfrm>
          <a:off x="6227763" y="2487613"/>
          <a:ext cx="9302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3" name="Equation" r:id="rId4" imgW="545863" imgH="190417" progId="Equation.DSMT4">
                  <p:embed/>
                </p:oleObj>
              </mc:Choice>
              <mc:Fallback>
                <p:oleObj name="Equation" r:id="rId4" imgW="545863" imgH="190417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487613"/>
                        <a:ext cx="930275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4" name="Picture 4" descr="9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 bwMode="auto">
          <a:xfrm>
            <a:off x="5418138" y="3429000"/>
            <a:ext cx="23844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 descr="97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b="8406"/>
          <a:stretch>
            <a:fillRect/>
          </a:stretch>
        </p:blipFill>
        <p:spPr bwMode="auto">
          <a:xfrm>
            <a:off x="403225" y="3810000"/>
            <a:ext cx="4776788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2" descr="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9"/>
          <a:stretch>
            <a:fillRect/>
          </a:stretch>
        </p:blipFill>
        <p:spPr bwMode="auto">
          <a:xfrm>
            <a:off x="298450" y="1069975"/>
            <a:ext cx="464343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0"/>
          <a:stretch>
            <a:fillRect/>
          </a:stretch>
        </p:blipFill>
        <p:spPr bwMode="auto">
          <a:xfrm>
            <a:off x="539750" y="549275"/>
            <a:ext cx="46307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765175"/>
            <a:ext cx="23383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3860800"/>
            <a:ext cx="22177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4419" r="2777"/>
          <a:stretch>
            <a:fillRect/>
          </a:stretch>
        </p:blipFill>
        <p:spPr bwMode="auto">
          <a:xfrm>
            <a:off x="900113" y="4005263"/>
            <a:ext cx="2417762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8888" y="404813"/>
            <a:ext cx="66262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sr-Latn-C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 za parcijalno razdvajanje – seckalice</a:t>
            </a:r>
            <a:endParaRPr lang="sr-Latn-R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9" name="Picture 5" descr="43-1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r="9595"/>
          <a:stretch>
            <a:fillRect/>
          </a:stretch>
        </p:blipFill>
        <p:spPr bwMode="auto">
          <a:xfrm>
            <a:off x="539750" y="1125538"/>
            <a:ext cx="279241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57275"/>
            <a:ext cx="1316038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"/>
          <p:cNvSpPr>
            <a:spLocks noChangeArrowheads="1"/>
          </p:cNvSpPr>
          <p:nvPr/>
        </p:nvSpPr>
        <p:spPr bwMode="auto">
          <a:xfrm>
            <a:off x="276225" y="2490788"/>
            <a:ext cx="40814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r-Latn-RS" sz="1200" i="1">
                <a:cs typeface="Times New Roman" panose="02020603050405020304" pitchFamily="18" charset="0"/>
              </a:rPr>
              <a:t>a – lim, b –  rezna linija, c – alat, d – odsečeni deo lima</a:t>
            </a:r>
            <a:r>
              <a:rPr lang="en-US" altLang="sr-Latn-RS" sz="1200"/>
              <a:t> </a:t>
            </a:r>
          </a:p>
        </p:txBody>
      </p:sp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4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1068388"/>
            <a:ext cx="23812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 descr="43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530600"/>
            <a:ext cx="15573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Rectangle 2"/>
          <p:cNvSpPr>
            <a:spLocks noChangeArrowheads="1"/>
          </p:cNvSpPr>
          <p:nvPr/>
        </p:nvSpPr>
        <p:spPr bwMode="auto">
          <a:xfrm>
            <a:off x="5659438" y="33924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pic>
        <p:nvPicPr>
          <p:cNvPr id="5018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30600"/>
            <a:ext cx="2792413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3"/>
          <p:cNvPicPr>
            <a:picLocks noChangeAspect="1" noChangeArrowheads="1"/>
          </p:cNvPicPr>
          <p:nvPr/>
        </p:nvPicPr>
        <p:blipFill>
          <a:blip r:embed="rId7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9595" r="14294" b="16913"/>
          <a:stretch>
            <a:fillRect/>
          </a:stretch>
        </p:blipFill>
        <p:spPr bwMode="auto">
          <a:xfrm>
            <a:off x="82550" y="3530600"/>
            <a:ext cx="4413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3" y="1046110"/>
            <a:ext cx="7904011" cy="53753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2311" y="390504"/>
            <a:ext cx="77724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Lasersko sečenje</a:t>
            </a:r>
            <a:endParaRPr lang="sr-Latn-R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4" name="Picture 2" descr="Image result for laser cutti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68161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281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9064"/>
            <a:ext cx="2540124" cy="185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Image result for water cutting j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/>
          <a:stretch/>
        </p:blipFill>
        <p:spPr bwMode="auto">
          <a:xfrm>
            <a:off x="179512" y="908720"/>
            <a:ext cx="3912369" cy="523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9592" y="235892"/>
            <a:ext cx="77724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Sečenje vodenim mlazom – </a:t>
            </a:r>
            <a:r>
              <a:rPr lang="sr-Latn-R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Waterjet</a:t>
            </a:r>
            <a:r>
              <a:rPr 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</a:t>
            </a:r>
            <a:endParaRPr lang="sr-Latn-R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806" name="Picture 6" descr="Image result for water cutting j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9678"/>
          <a:stretch/>
        </p:blipFill>
        <p:spPr bwMode="auto">
          <a:xfrm>
            <a:off x="4355976" y="908720"/>
            <a:ext cx="4460032" cy="268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 descr="Image result for water cutting j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39064"/>
            <a:ext cx="2583681" cy="20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80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1500188" y="285750"/>
            <a:ext cx="6215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b="1"/>
              <a:t>Odsecanje na makazama s pravim paralelnim noževima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"/>
          <a:stretch>
            <a:fillRect/>
          </a:stretch>
        </p:blipFill>
        <p:spPr bwMode="auto">
          <a:xfrm>
            <a:off x="157163" y="1071563"/>
            <a:ext cx="49863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2293" name="Object 3"/>
          <p:cNvGraphicFramePr>
            <a:graphicFrameLocks noChangeAspect="1"/>
          </p:cNvGraphicFramePr>
          <p:nvPr/>
        </p:nvGraphicFramePr>
        <p:xfrm>
          <a:off x="750888" y="2857500"/>
          <a:ext cx="136842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2" name="Equation" r:id="rId4" imgW="723586" imgH="190417" progId="Equation.DSMT4">
                  <p:embed/>
                </p:oleObj>
              </mc:Choice>
              <mc:Fallback>
                <p:oleObj name="Equation" r:id="rId4" imgW="723586" imgH="19041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2857500"/>
                        <a:ext cx="136842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2295" name="Object 5"/>
          <p:cNvGraphicFramePr>
            <a:graphicFrameLocks noChangeAspect="1"/>
          </p:cNvGraphicFramePr>
          <p:nvPr/>
        </p:nvGraphicFramePr>
        <p:xfrm>
          <a:off x="750888" y="3500438"/>
          <a:ext cx="129540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3" name="Equation" r:id="rId6" imgW="685800" imgH="190500" progId="Equation.DSMT4">
                  <p:embed/>
                </p:oleObj>
              </mc:Choice>
              <mc:Fallback>
                <p:oleObj name="Equation" r:id="rId6" imgW="685800" imgH="1905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3500438"/>
                        <a:ext cx="1295400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2297" name="Object 7"/>
          <p:cNvGraphicFramePr>
            <a:graphicFrameLocks noChangeAspect="1"/>
          </p:cNvGraphicFramePr>
          <p:nvPr/>
        </p:nvGraphicFramePr>
        <p:xfrm>
          <a:off x="750888" y="4071938"/>
          <a:ext cx="217805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4" name="Equation" r:id="rId8" imgW="1155700" imgH="190500" progId="Equation.DSMT4">
                  <p:embed/>
                </p:oleObj>
              </mc:Choice>
              <mc:Fallback>
                <p:oleObj name="Equation" r:id="rId8" imgW="1155700" imgH="1905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4071938"/>
                        <a:ext cx="2178050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14313" y="4572000"/>
          <a:ext cx="4786312" cy="1500188"/>
        </p:xfrm>
        <a:graphic>
          <a:graphicData uri="http://schemas.openxmlformats.org/drawingml/2006/table">
            <a:tbl>
              <a:tblPr/>
              <a:tblGrid>
                <a:gridCol w="1095375"/>
                <a:gridCol w="801687"/>
                <a:gridCol w="722313"/>
                <a:gridCol w="722312"/>
                <a:gridCol w="722313"/>
                <a:gridCol w="722312"/>
              </a:tblGrid>
              <a:tr h="2143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</a:t>
                      </a:r>
                      <a:r>
                        <a:rPr kumimoji="0" lang="en-US" sz="1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[daN/mm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Debljina materijala s [mm]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4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Meki </a:t>
                      </a:r>
                      <a:r>
                        <a:rPr kumimoji="0" lang="sl-SI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čelik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–35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0,75 – 0,70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0,70 – 0,65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0,65 – 0,55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0,50 – 0,40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Čelik srednje tvrdoće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– 50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0,65 – 0,60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0,60 – 0,55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0,55 – 0,48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 – 0,35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Tvrdi čelik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– 70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0,50 – 0,47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0,47 – 0,55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0,44 – 0,38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0,35 – 0,25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i Cu (žaren)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0,80 – 0,75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0,75 – 0,70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0,70 – 0,60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0,60 – 0,50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4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2345" name="Object 9"/>
          <p:cNvGraphicFramePr>
            <a:graphicFrameLocks noChangeAspect="1"/>
          </p:cNvGraphicFramePr>
          <p:nvPr/>
        </p:nvGraphicFramePr>
        <p:xfrm>
          <a:off x="2571750" y="2857500"/>
          <a:ext cx="81280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" name="Equation" r:id="rId10" imgW="457002" imgH="165028" progId="Equation.DSMT4">
                  <p:embed/>
                </p:oleObj>
              </mc:Choice>
              <mc:Fallback>
                <p:oleObj name="Equation" r:id="rId10" imgW="457002" imgH="165028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2857500"/>
                        <a:ext cx="812800" cy="28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46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8"/>
          <a:stretch>
            <a:fillRect/>
          </a:stretch>
        </p:blipFill>
        <p:spPr bwMode="auto">
          <a:xfrm>
            <a:off x="5357813" y="3429000"/>
            <a:ext cx="34512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7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071563"/>
            <a:ext cx="3429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1000125" y="285750"/>
            <a:ext cx="707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b="1"/>
              <a:t>Odsecanje na makazama s pravim nagnutim noževima</a:t>
            </a:r>
          </a:p>
        </p:txBody>
      </p:sp>
      <p:pic>
        <p:nvPicPr>
          <p:cNvPr id="13315" name="Picture 2" descr="Makaze sa kosim nozevi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30464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071563"/>
            <a:ext cx="34194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3318" name="Object 4"/>
          <p:cNvGraphicFramePr>
            <a:graphicFrameLocks noChangeAspect="1"/>
          </p:cNvGraphicFramePr>
          <p:nvPr/>
        </p:nvGraphicFramePr>
        <p:xfrm>
          <a:off x="642938" y="3214688"/>
          <a:ext cx="15192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Equation" r:id="rId5" imgW="1155199" imgH="406224" progId="Equation.DSMT4">
                  <p:embed/>
                </p:oleObj>
              </mc:Choice>
              <mc:Fallback>
                <p:oleObj name="Equation" r:id="rId5" imgW="1155199" imgH="406224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3214688"/>
                        <a:ext cx="15192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3320" name="Object 6"/>
          <p:cNvGraphicFramePr>
            <a:graphicFrameLocks noChangeAspect="1"/>
          </p:cNvGraphicFramePr>
          <p:nvPr/>
        </p:nvGraphicFramePr>
        <p:xfrm>
          <a:off x="642938" y="3929063"/>
          <a:ext cx="174307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Equation" r:id="rId7" imgW="1155700" imgH="190500" progId="Equation.DSMT4">
                  <p:embed/>
                </p:oleObj>
              </mc:Choice>
              <mc:Fallback>
                <p:oleObj name="Equation" r:id="rId7" imgW="1155700" imgH="190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3929063"/>
                        <a:ext cx="174307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3322" name="Object 8"/>
          <p:cNvGraphicFramePr>
            <a:graphicFrameLocks noChangeAspect="1"/>
          </p:cNvGraphicFramePr>
          <p:nvPr/>
        </p:nvGraphicFramePr>
        <p:xfrm>
          <a:off x="571500" y="4500563"/>
          <a:ext cx="114300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Equation" r:id="rId9" imgW="609336" imgH="190417" progId="Equation.DSMT4">
                  <p:embed/>
                </p:oleObj>
              </mc:Choice>
              <mc:Fallback>
                <p:oleObj name="Equation" r:id="rId9" imgW="609336" imgH="190417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4500563"/>
                        <a:ext cx="1143000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3324" name="Object 10"/>
          <p:cNvGraphicFramePr>
            <a:graphicFrameLocks noChangeAspect="1"/>
          </p:cNvGraphicFramePr>
          <p:nvPr/>
        </p:nvGraphicFramePr>
        <p:xfrm>
          <a:off x="642938" y="5072063"/>
          <a:ext cx="909637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Equation" r:id="rId11" imgW="571004" imgH="177646" progId="Equation.DSMT4">
                  <p:embed/>
                </p:oleObj>
              </mc:Choice>
              <mc:Fallback>
                <p:oleObj name="Equation" r:id="rId11" imgW="571004" imgH="17764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5072063"/>
                        <a:ext cx="909637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3326" name="Object 12"/>
          <p:cNvGraphicFramePr>
            <a:graphicFrameLocks noChangeAspect="1"/>
          </p:cNvGraphicFramePr>
          <p:nvPr/>
        </p:nvGraphicFramePr>
        <p:xfrm>
          <a:off x="428625" y="5572125"/>
          <a:ext cx="24193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Equation" r:id="rId13" imgW="1498600" imgH="228600" progId="Equation.DSMT4">
                  <p:embed/>
                </p:oleObj>
              </mc:Choice>
              <mc:Fallback>
                <p:oleObj name="Equation" r:id="rId13" imgW="1498600" imgH="2286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572125"/>
                        <a:ext cx="2419350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7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" b="5614"/>
          <a:stretch>
            <a:fillRect/>
          </a:stretch>
        </p:blipFill>
        <p:spPr bwMode="auto">
          <a:xfrm>
            <a:off x="3643313" y="3929063"/>
            <a:ext cx="4786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6143625"/>
            <a:ext cx="10191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43063" y="285750"/>
            <a:ext cx="585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/>
              <a:t>Odsecanje na makazama s kružnim noževima</a:t>
            </a:r>
          </a:p>
        </p:txBody>
      </p:sp>
      <p:pic>
        <p:nvPicPr>
          <p:cNvPr id="14339" name="Picture 1" descr="Odsecanje na makazama sa kruznim nozev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57250"/>
            <a:ext cx="3725863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5540" r="3500"/>
          <a:stretch>
            <a:fillRect/>
          </a:stretch>
        </p:blipFill>
        <p:spPr bwMode="auto">
          <a:xfrm>
            <a:off x="5286375" y="3786188"/>
            <a:ext cx="3125788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r="3629" b="4024"/>
          <a:stretch>
            <a:fillRect/>
          </a:stretch>
        </p:blipFill>
        <p:spPr bwMode="auto">
          <a:xfrm>
            <a:off x="428625" y="2928938"/>
            <a:ext cx="43053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"/>
          <a:stretch>
            <a:fillRect/>
          </a:stretch>
        </p:blipFill>
        <p:spPr bwMode="auto">
          <a:xfrm>
            <a:off x="142875" y="4714875"/>
            <a:ext cx="46386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4344" name="Object 6"/>
          <p:cNvGraphicFramePr>
            <a:graphicFrameLocks noChangeAspect="1"/>
          </p:cNvGraphicFramePr>
          <p:nvPr/>
        </p:nvGraphicFramePr>
        <p:xfrm>
          <a:off x="5286375" y="928688"/>
          <a:ext cx="177006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name="Equation" r:id="rId7" imgW="1345616" imgH="406224" progId="Equation.DSMT4">
                  <p:embed/>
                </p:oleObj>
              </mc:Choice>
              <mc:Fallback>
                <p:oleObj name="Equation" r:id="rId7" imgW="1345616" imgH="406224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928688"/>
                        <a:ext cx="177006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4346" name="Object 8"/>
          <p:cNvGraphicFramePr>
            <a:graphicFrameLocks noChangeAspect="1"/>
          </p:cNvGraphicFramePr>
          <p:nvPr/>
        </p:nvGraphicFramePr>
        <p:xfrm>
          <a:off x="5286375" y="1714500"/>
          <a:ext cx="135255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Equation" r:id="rId9" imgW="990170" imgH="342751" progId="Equation.DSMT4">
                  <p:embed/>
                </p:oleObj>
              </mc:Choice>
              <mc:Fallback>
                <p:oleObj name="Equation" r:id="rId9" imgW="990170" imgH="342751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1714500"/>
                        <a:ext cx="1352550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4348" name="Object 10"/>
          <p:cNvGraphicFramePr>
            <a:graphicFrameLocks noChangeAspect="1"/>
          </p:cNvGraphicFramePr>
          <p:nvPr/>
        </p:nvGraphicFramePr>
        <p:xfrm>
          <a:off x="5429250" y="2500313"/>
          <a:ext cx="102235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Equation" r:id="rId11" imgW="672808" imgH="190417" progId="Equation.DSMT4">
                  <p:embed/>
                </p:oleObj>
              </mc:Choice>
              <mc:Fallback>
                <p:oleObj name="Equation" r:id="rId11" imgW="672808" imgH="190417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2500313"/>
                        <a:ext cx="1022350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4350" name="Object 15"/>
          <p:cNvGraphicFramePr>
            <a:graphicFrameLocks noChangeAspect="1"/>
          </p:cNvGraphicFramePr>
          <p:nvPr/>
        </p:nvGraphicFramePr>
        <p:xfrm>
          <a:off x="5214938" y="3000375"/>
          <a:ext cx="252253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Equation" r:id="rId13" imgW="1562100" imgH="228600" progId="Equation.DSMT4">
                  <p:embed/>
                </p:oleObj>
              </mc:Choice>
              <mc:Fallback>
                <p:oleObj name="Equation" r:id="rId13" imgW="1562100" imgH="2286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3000375"/>
                        <a:ext cx="2522537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928688" y="214313"/>
            <a:ext cx="7286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1664" tIns="152352" bIns="152352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/>
            <a:r>
              <a:rPr lang="de-DE" altLang="sr-Latn-RS" sz="2400" b="1">
                <a:cs typeface="Arial" panose="020B0604020202020204" pitchFamily="34" charset="0"/>
              </a:rPr>
              <a:t>Ra</a:t>
            </a:r>
            <a:r>
              <a:rPr lang="sl-SI" altLang="sr-Latn-RS" sz="2400" b="1">
                <a:cs typeface="Arial" panose="020B0604020202020204" pitchFamily="34" charset="0"/>
              </a:rPr>
              <a:t>zdvajanje lima prosecanjem i probijanjem</a:t>
            </a:r>
            <a:endParaRPr lang="de-DE" altLang="sr-Latn-RS" sz="2400">
              <a:cs typeface="Arial" panose="020B0604020202020204" pitchFamily="34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85750" y="1071563"/>
            <a:ext cx="8715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i="1"/>
              <a:t>Prosecanje i probijanje lima su metode obrade razdvajanjem po zatvorenoj konturi uz pomoć specijalnog alata</a:t>
            </a:r>
            <a:r>
              <a:rPr lang="en-US" altLang="sr-Latn-RS"/>
              <a:t>. </a:t>
            </a:r>
          </a:p>
        </p:txBody>
      </p:sp>
      <p:pic>
        <p:nvPicPr>
          <p:cNvPr id="15364" name="Picture 3" descr="Probijanj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85938"/>
            <a:ext cx="32607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714500"/>
            <a:ext cx="350043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21163"/>
            <a:ext cx="258603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2214563" y="214313"/>
            <a:ext cx="4681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Deformacije u zoni razdvajanja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r="8455"/>
          <a:stretch>
            <a:fillRect/>
          </a:stretch>
        </p:blipFill>
        <p:spPr bwMode="auto">
          <a:xfrm>
            <a:off x="280988" y="1011238"/>
            <a:ext cx="212248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Deformacije+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754313"/>
            <a:ext cx="464185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Izgled probijenog otvo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779463"/>
            <a:ext cx="3248025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90" name="Object 5"/>
          <p:cNvGraphicFramePr>
            <a:graphicFrameLocks noChangeAspect="1"/>
          </p:cNvGraphicFramePr>
          <p:nvPr/>
        </p:nvGraphicFramePr>
        <p:xfrm>
          <a:off x="5364163" y="5492750"/>
          <a:ext cx="2187575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Equation" r:id="rId6" imgW="1663700" imgH="215900" progId="Equation.DSMT4">
                  <p:embed/>
                </p:oleObj>
              </mc:Choice>
              <mc:Fallback>
                <p:oleObj name="Equation" r:id="rId6" imgW="1663700" imgH="2159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492750"/>
                        <a:ext cx="2187575" cy="28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180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200">
                <a:cs typeface="Times New Roman" panose="02020603050405020304" pitchFamily="18" charset="0"/>
              </a:rPr>
              <a:t>   	</a:t>
            </a:r>
            <a:endParaRPr lang="en-US" altLang="sr-Latn-RS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400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900"/>
              <a:t> </a:t>
            </a:r>
            <a:endParaRPr lang="en-US" altLang="sr-Latn-RS"/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6395" name="Object 10"/>
          <p:cNvGraphicFramePr>
            <a:graphicFrameLocks noChangeAspect="1"/>
          </p:cNvGraphicFramePr>
          <p:nvPr/>
        </p:nvGraphicFramePr>
        <p:xfrm>
          <a:off x="5394325" y="6092825"/>
          <a:ext cx="328136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8" imgW="2400300" imgH="444500" progId="Equation.DSMT4">
                  <p:embed/>
                </p:oleObj>
              </mc:Choice>
              <mc:Fallback>
                <p:oleObj name="Equation" r:id="rId8" imgW="2400300" imgH="4445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325" y="6092825"/>
                        <a:ext cx="3281363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594100"/>
            <a:ext cx="274161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r="2858"/>
          <a:stretch>
            <a:fillRect/>
          </a:stretch>
        </p:blipFill>
        <p:spPr bwMode="auto">
          <a:xfrm>
            <a:off x="2589213" y="849313"/>
            <a:ext cx="2928937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Rectangle 1"/>
          <p:cNvSpPr>
            <a:spLocks noChangeArrowheads="1"/>
          </p:cNvSpPr>
          <p:nvPr/>
        </p:nvSpPr>
        <p:spPr bwMode="auto">
          <a:xfrm>
            <a:off x="5286375" y="5216525"/>
            <a:ext cx="2662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konvencionalni kvalitet</a:t>
            </a:r>
            <a:r>
              <a:rPr lang="en-US" altLang="sr-Latn-R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rezne površine</a:t>
            </a:r>
            <a:endParaRPr lang="sr-Latn-RS" altLang="sr-Latn-RS" sz="1200"/>
          </a:p>
        </p:txBody>
      </p:sp>
      <p:sp>
        <p:nvSpPr>
          <p:cNvPr id="16399" name="Rectangle 2"/>
          <p:cNvSpPr>
            <a:spLocks noChangeArrowheads="1"/>
          </p:cNvSpPr>
          <p:nvPr/>
        </p:nvSpPr>
        <p:spPr bwMode="auto">
          <a:xfrm>
            <a:off x="5286375" y="5816600"/>
            <a:ext cx="2416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20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en-US" altLang="sr-Latn-R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povišeni kvalitet</a:t>
            </a:r>
            <a:r>
              <a:rPr lang="en-US" altLang="sr-Latn-R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rezne površine </a:t>
            </a:r>
            <a:endParaRPr lang="sr-Latn-RS" altLang="sr-Latn-R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9037</TotalTime>
  <Words>1153</Words>
  <Application>Microsoft Office PowerPoint</Application>
  <PresentationFormat>On-screen Show (4:3)</PresentationFormat>
  <Paragraphs>173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Franklin Gothic Book</vt:lpstr>
      <vt:lpstr>Perpetua</vt:lpstr>
      <vt:lpstr>Wingdings 2</vt:lpstr>
      <vt:lpstr>Calibri</vt:lpstr>
      <vt:lpstr>Clarendon Extended</vt:lpstr>
      <vt:lpstr>Wingdings</vt:lpstr>
      <vt:lpstr>Times New Roman</vt:lpstr>
      <vt:lpstr>Symbol</vt:lpstr>
      <vt:lpstr>Equity</vt:lpstr>
      <vt:lpstr>MathType 6.0 Equation</vt:lpstr>
      <vt:lpstr>Picture</vt:lpstr>
      <vt:lpstr>TEHNOLOGIJA MAŠINOGRADNJE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Lasersko sečenje</vt:lpstr>
      <vt:lpstr>Sečenje vodenim mlazom – Waterjet cutting</vt:lpstr>
    </vt:vector>
  </TitlesOfParts>
  <Company>FTN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Kalupi za injekciono presovanje</dc:title>
  <dc:creator>Mladomir Milutinovic</dc:creator>
  <cp:lastModifiedBy>Mladjo</cp:lastModifiedBy>
  <cp:revision>504</cp:revision>
  <dcterms:created xsi:type="dcterms:W3CDTF">2008-03-19T08:26:20Z</dcterms:created>
  <dcterms:modified xsi:type="dcterms:W3CDTF">2018-03-15T08:06:25Z</dcterms:modified>
</cp:coreProperties>
</file>