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59" r:id="rId4"/>
    <p:sldId id="272" r:id="rId5"/>
    <p:sldId id="271" r:id="rId6"/>
    <p:sldId id="277" r:id="rId7"/>
    <p:sldId id="273" r:id="rId8"/>
    <p:sldId id="275" r:id="rId9"/>
    <p:sldId id="261" r:id="rId10"/>
    <p:sldId id="266" r:id="rId11"/>
    <p:sldId id="281" r:id="rId12"/>
    <p:sldId id="264" r:id="rId13"/>
    <p:sldId id="269" r:id="rId14"/>
    <p:sldId id="279" r:id="rId15"/>
    <p:sldId id="282" r:id="rId16"/>
    <p:sldId id="280" r:id="rId17"/>
    <p:sldId id="283" r:id="rId18"/>
    <p:sldId id="284" r:id="rId19"/>
    <p:sldId id="285" r:id="rId20"/>
    <p:sldId id="28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0CEFF-CCA7-48A6-BA90-5FE3926D0DB6}" type="datetimeFigureOut">
              <a:rPr lang="en-US" smtClean="0"/>
              <a:pPr/>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50C4A-87CA-4348-B913-F6EB2CD8238E}" type="slidenum">
              <a:rPr lang="en-US" smtClean="0"/>
              <a:pPr/>
              <a:t>‹#›</a:t>
            </a:fld>
            <a:endParaRPr lang="en-US"/>
          </a:p>
        </p:txBody>
      </p:sp>
    </p:spTree>
    <p:extLst>
      <p:ext uri="{BB962C8B-B14F-4D97-AF65-F5344CB8AC3E}">
        <p14:creationId xmlns:p14="http://schemas.microsoft.com/office/powerpoint/2010/main" val="341055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05748-58BD-4A2C-A30E-A554D3E6F5D6}"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05748-58BD-4A2C-A30E-A554D3E6F5D6}"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05748-58BD-4A2C-A30E-A554D3E6F5D6}"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05748-58BD-4A2C-A30E-A554D3E6F5D6}"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05748-58BD-4A2C-A30E-A554D3E6F5D6}"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B05748-58BD-4A2C-A30E-A554D3E6F5D6}"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05748-58BD-4A2C-A30E-A554D3E6F5D6}" type="datetimeFigureOut">
              <a:rPr lang="en-US" smtClean="0"/>
              <a:pPr/>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B05748-58BD-4A2C-A30E-A554D3E6F5D6}" type="datetimeFigureOut">
              <a:rPr lang="en-US" smtClean="0"/>
              <a:pPr/>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05748-58BD-4A2C-A30E-A554D3E6F5D6}" type="datetimeFigureOut">
              <a:rPr lang="en-US" smtClean="0"/>
              <a:pPr/>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05748-58BD-4A2C-A30E-A554D3E6F5D6}"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05748-58BD-4A2C-A30E-A554D3E6F5D6}"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CD1A-FCBF-4AEE-B0E4-3C00AD2FAE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05748-58BD-4A2C-A30E-A554D3E6F5D6}" type="datetimeFigureOut">
              <a:rPr lang="en-US" smtClean="0"/>
              <a:pPr/>
              <a:t>3/28/2020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CD1A-FCBF-4AEE-B0E4-3C00AD2FAE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2143116"/>
            <a:ext cx="7215238" cy="2554545"/>
          </a:xfrm>
          <a:prstGeom prst="rect">
            <a:avLst/>
          </a:prstGeom>
          <a:noFill/>
        </p:spPr>
        <p:txBody>
          <a:bodyPr wrap="square" rtlCol="0">
            <a:spAutoFit/>
          </a:bodyPr>
          <a:lstStyle/>
          <a:p>
            <a:pPr algn="ctr"/>
            <a:r>
              <a:rPr lang="sr-Latn-RS" sz="3200" dirty="0" smtClean="0"/>
              <a:t>OSNOVE MAŠINSKIH TEHNOLOGIJA 2</a:t>
            </a:r>
          </a:p>
          <a:p>
            <a:pPr algn="ctr"/>
            <a:endParaRPr lang="sr-Latn-RS" sz="3200" dirty="0" smtClean="0"/>
          </a:p>
          <a:p>
            <a:pPr algn="ctr"/>
            <a:r>
              <a:rPr lang="sr-Latn-RS" sz="3200" dirty="0" smtClean="0"/>
              <a:t>TEHNOLOGIJA PLASTIČNOG DEFORMISANJA</a:t>
            </a:r>
          </a:p>
          <a:p>
            <a:pPr algn="ctr"/>
            <a:endParaRPr lang="sr-Latn-R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1500174"/>
            <a:ext cx="7892380" cy="3447098"/>
          </a:xfrm>
          <a:prstGeom prst="rect">
            <a:avLst/>
          </a:prstGeom>
          <a:noFill/>
        </p:spPr>
        <p:txBody>
          <a:bodyPr wrap="square" rtlCol="0">
            <a:spAutoFit/>
          </a:bodyPr>
          <a:lstStyle/>
          <a:p>
            <a:r>
              <a:rPr lang="sr-Latn-RS" sz="2000" dirty="0" smtClean="0"/>
              <a:t>Kod kovanja sa vencem pripremak postepeno, u nekoliko operacija, dobija oblik otkovka. </a:t>
            </a:r>
          </a:p>
          <a:p>
            <a:endParaRPr lang="sr-Latn-RS" sz="2000" dirty="0" smtClean="0"/>
          </a:p>
          <a:p>
            <a:r>
              <a:rPr lang="sr-Latn-RS" sz="2000" dirty="0" smtClean="0"/>
              <a:t>Osim definisanja oblika pripremka, potrebno je odrediti međuoblike i završni oblik – oblik otkovka.</a:t>
            </a:r>
          </a:p>
          <a:p>
            <a:endParaRPr lang="sr-Latn-RS" sz="2000" dirty="0" smtClean="0"/>
          </a:p>
          <a:p>
            <a:r>
              <a:rPr lang="sr-Latn-RS" sz="2000" dirty="0" smtClean="0"/>
              <a:t>U operacije pripremnog kovanja spadaju:</a:t>
            </a:r>
          </a:p>
          <a:p>
            <a:pPr>
              <a:buFontTx/>
              <a:buChar char="-"/>
            </a:pPr>
            <a:r>
              <a:rPr lang="sr-Latn-RS" sz="2000" dirty="0" smtClean="0"/>
              <a:t> </a:t>
            </a:r>
            <a:r>
              <a:rPr lang="en-US" sz="2000" dirty="0" smtClean="0"/>
              <a:t>R</a:t>
            </a:r>
            <a:r>
              <a:rPr lang="sr-Latn-RS" sz="2000" dirty="0" smtClean="0"/>
              <a:t>aspored mase materijala po dužini glavne ose otkovka,</a:t>
            </a:r>
          </a:p>
          <a:p>
            <a:pPr>
              <a:buFontTx/>
              <a:buChar char="-"/>
            </a:pPr>
            <a:r>
              <a:rPr lang="sr-Latn-RS" sz="2000" dirty="0" smtClean="0"/>
              <a:t> Savijanje,</a:t>
            </a:r>
          </a:p>
          <a:p>
            <a:pPr>
              <a:buFontTx/>
              <a:buChar char="-"/>
            </a:pPr>
            <a:r>
              <a:rPr lang="sr-Latn-RS" sz="2000" dirty="0" smtClean="0"/>
              <a:t> Predoblikovanje poprečnog preseka. </a:t>
            </a:r>
          </a:p>
          <a:p>
            <a:pPr>
              <a:buFontTx/>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14414" y="1214422"/>
            <a:ext cx="3486150" cy="4343400"/>
          </a:xfrm>
          <a:prstGeom prst="rect">
            <a:avLst/>
          </a:prstGeom>
          <a:noFill/>
          <a:ln w="9525">
            <a:noFill/>
            <a:miter lim="800000"/>
            <a:headEnd/>
            <a:tailEnd/>
          </a:ln>
          <a:effectLst/>
        </p:spPr>
      </p:pic>
      <p:sp>
        <p:nvSpPr>
          <p:cNvPr id="4" name="TextBox 3"/>
          <p:cNvSpPr txBox="1"/>
          <p:nvPr/>
        </p:nvSpPr>
        <p:spPr>
          <a:xfrm>
            <a:off x="5429256" y="1357298"/>
            <a:ext cx="3429024" cy="3693319"/>
          </a:xfrm>
          <a:prstGeom prst="rect">
            <a:avLst/>
          </a:prstGeom>
          <a:noFill/>
        </p:spPr>
        <p:txBody>
          <a:bodyPr wrap="square" rtlCol="0">
            <a:spAutoFit/>
          </a:bodyPr>
          <a:lstStyle/>
          <a:p>
            <a:r>
              <a:rPr lang="en-US" smtClean="0"/>
              <a:t>P</a:t>
            </a:r>
            <a:r>
              <a:rPr lang="sr-Latn-RS" smtClean="0"/>
              <a:t>ripremak</a:t>
            </a:r>
          </a:p>
          <a:p>
            <a:endParaRPr lang="sr-Latn-RS" sz="1200" smtClean="0"/>
          </a:p>
          <a:p>
            <a:r>
              <a:rPr lang="en-US" smtClean="0"/>
              <a:t>P</a:t>
            </a:r>
            <a:r>
              <a:rPr lang="sr-Latn-RS" smtClean="0"/>
              <a:t>ripremno kovanje radi rasporeda mase materijala</a:t>
            </a:r>
          </a:p>
          <a:p>
            <a:endParaRPr lang="sr-Latn-RS" smtClean="0"/>
          </a:p>
          <a:p>
            <a:r>
              <a:rPr lang="sr-Latn-RS" smtClean="0"/>
              <a:t>Pripremno kovanje savijanjem</a:t>
            </a:r>
          </a:p>
          <a:p>
            <a:endParaRPr lang="sr-Latn-RS" smtClean="0"/>
          </a:p>
          <a:p>
            <a:endParaRPr lang="sr-Latn-RS" smtClean="0"/>
          </a:p>
          <a:p>
            <a:r>
              <a:rPr lang="sr-Latn-RS" smtClean="0"/>
              <a:t>Predoblikovanje poprečnog preseka</a:t>
            </a:r>
          </a:p>
          <a:p>
            <a:endParaRPr lang="sr-Latn-RS" smtClean="0"/>
          </a:p>
          <a:p>
            <a:endParaRPr lang="sr-Latn-RS" smtClean="0"/>
          </a:p>
          <a:p>
            <a:r>
              <a:rPr lang="sr-Latn-RS" smtClean="0"/>
              <a:t>Završno kovanje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785794"/>
            <a:ext cx="7572428" cy="584775"/>
          </a:xfrm>
          <a:prstGeom prst="rect">
            <a:avLst/>
          </a:prstGeom>
          <a:noFill/>
        </p:spPr>
        <p:txBody>
          <a:bodyPr wrap="square" rtlCol="0">
            <a:spAutoFit/>
          </a:bodyPr>
          <a:lstStyle/>
          <a:p>
            <a:pPr algn="ctr"/>
            <a:r>
              <a:rPr lang="sr-Latn-RS" sz="3200" smtClean="0"/>
              <a:t>Alat </a:t>
            </a:r>
            <a:r>
              <a:rPr lang="sr-Latn-RS" sz="3200" dirty="0" smtClean="0"/>
              <a:t>za kovanje</a:t>
            </a:r>
          </a:p>
        </p:txBody>
      </p:sp>
      <p:sp>
        <p:nvSpPr>
          <p:cNvPr id="4" name="TextBox 3"/>
          <p:cNvSpPr txBox="1"/>
          <p:nvPr/>
        </p:nvSpPr>
        <p:spPr>
          <a:xfrm>
            <a:off x="1428728" y="1857364"/>
            <a:ext cx="6429420" cy="3139321"/>
          </a:xfrm>
          <a:prstGeom prst="rect">
            <a:avLst/>
          </a:prstGeom>
          <a:noFill/>
        </p:spPr>
        <p:txBody>
          <a:bodyPr wrap="square" rtlCol="0">
            <a:spAutoFit/>
          </a:bodyPr>
          <a:lstStyle/>
          <a:p>
            <a:r>
              <a:rPr lang="sr-Latn-RS" dirty="0" smtClean="0"/>
              <a:t>Gravure za pripremno kovanje služe da se oblik polaznog dela (pripremka)  približi obliku završnog dela (savijanje, promena poprečnog preseka itd.)</a:t>
            </a:r>
          </a:p>
          <a:p>
            <a:endParaRPr lang="sr-Latn-RS" dirty="0" smtClean="0"/>
          </a:p>
          <a:p>
            <a:r>
              <a:rPr lang="sr-Latn-RS" dirty="0" smtClean="0"/>
              <a:t>U prethodnoj gravuri otkovak se priprema za završno kovanje (završnu garuvuru)</a:t>
            </a:r>
            <a:r>
              <a:rPr lang="en-US" dirty="0" smtClean="0"/>
              <a:t> </a:t>
            </a:r>
            <a:r>
              <a:rPr lang="sr-Latn-RS" dirty="0" smtClean="0"/>
              <a:t>i oblik ove gravure je sličan obliku završne gravure. Razlika postoji u radijusima, nagibima i ostalim elementima konstrukcije gravure.</a:t>
            </a:r>
          </a:p>
          <a:p>
            <a:endParaRPr lang="sr-Latn-RS" dirty="0" smtClean="0"/>
          </a:p>
          <a:p>
            <a:r>
              <a:rPr lang="sr-Latn-RS" dirty="0" smtClean="0"/>
              <a:t>U završnoj gravuri se dobija finalni otkovak i ona predstavlja negativ finalnog otkovka u toplom stanju.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34279"/>
          <a:stretch>
            <a:fillRect/>
          </a:stretch>
        </p:blipFill>
        <p:spPr bwMode="auto">
          <a:xfrm>
            <a:off x="395536" y="332656"/>
            <a:ext cx="8604448" cy="56549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500174"/>
            <a:ext cx="7143800" cy="2954655"/>
          </a:xfrm>
          <a:prstGeom prst="rect">
            <a:avLst/>
          </a:prstGeom>
          <a:noFill/>
        </p:spPr>
        <p:txBody>
          <a:bodyPr wrap="square" rtlCol="0">
            <a:spAutoFit/>
          </a:bodyPr>
          <a:lstStyle/>
          <a:p>
            <a:r>
              <a:rPr lang="sr-Latn-RS" sz="2400" smtClean="0"/>
              <a:t>Mašine za kovanje</a:t>
            </a:r>
          </a:p>
          <a:p>
            <a:endParaRPr lang="sr-Latn-RS" smtClean="0"/>
          </a:p>
          <a:p>
            <a:pPr algn="just"/>
            <a:r>
              <a:rPr lang="en-US" smtClean="0"/>
              <a:t>Kovanje se izvodi na mehaničkim i hidrauličnim presama i čekićima. </a:t>
            </a:r>
            <a:endParaRPr lang="sr-Latn-RS" smtClean="0"/>
          </a:p>
          <a:p>
            <a:pPr algn="just"/>
            <a:endParaRPr lang="sr-Latn-RS" smtClean="0"/>
          </a:p>
          <a:p>
            <a:r>
              <a:rPr lang="sr-Latn-RS" smtClean="0"/>
              <a:t>Mehaničke prese koje se koriste z</a:t>
            </a:r>
            <a:r>
              <a:rPr lang="en-US" smtClean="0"/>
              <a:t>a kovanje u kalupu </a:t>
            </a:r>
            <a:r>
              <a:rPr lang="sr-Latn-RS" smtClean="0"/>
              <a:t>mogu biti </a:t>
            </a:r>
            <a:r>
              <a:rPr lang="en-US" smtClean="0"/>
              <a:t>krivajne i</a:t>
            </a:r>
            <a:r>
              <a:rPr lang="sr-Latn-RS" smtClean="0"/>
              <a:t> </a:t>
            </a:r>
            <a:r>
              <a:rPr lang="en-US" smtClean="0"/>
              <a:t>zavojne. </a:t>
            </a:r>
            <a:r>
              <a:rPr lang="sr-Latn-RS" smtClean="0"/>
              <a:t/>
            </a:r>
            <a:br>
              <a:rPr lang="sr-Latn-RS" smtClean="0"/>
            </a:br>
            <a:endParaRPr lang="en-US" smtClean="0"/>
          </a:p>
          <a:p>
            <a:pPr algn="just"/>
            <a:r>
              <a:rPr lang="en-US" smtClean="0"/>
              <a:t>Čekići se koriste za kovanje najsloženijih otkovaka. Prema vrsti pogona oni mogu biti: parovazdušni, vazdušni, hidraulični i mehanički.</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642918"/>
            <a:ext cx="7500990" cy="523220"/>
          </a:xfrm>
          <a:prstGeom prst="rect">
            <a:avLst/>
          </a:prstGeom>
          <a:noFill/>
        </p:spPr>
        <p:txBody>
          <a:bodyPr wrap="square" rtlCol="0">
            <a:spAutoFit/>
          </a:bodyPr>
          <a:lstStyle/>
          <a:p>
            <a:pPr algn="ctr"/>
            <a:r>
              <a:rPr lang="sr-Latn-RS" sz="2800" dirty="0" smtClean="0"/>
              <a:t>Konstrukcija otkovka</a:t>
            </a:r>
            <a:endParaRPr lang="en-US" sz="2800" dirty="0"/>
          </a:p>
        </p:txBody>
      </p:sp>
      <p:sp>
        <p:nvSpPr>
          <p:cNvPr id="5" name="TextBox 4"/>
          <p:cNvSpPr txBox="1"/>
          <p:nvPr/>
        </p:nvSpPr>
        <p:spPr>
          <a:xfrm>
            <a:off x="1071538" y="1214422"/>
            <a:ext cx="7286676" cy="1477328"/>
          </a:xfrm>
          <a:prstGeom prst="rect">
            <a:avLst/>
          </a:prstGeom>
          <a:noFill/>
        </p:spPr>
        <p:txBody>
          <a:bodyPr wrap="square" rtlCol="0">
            <a:spAutoFit/>
          </a:bodyPr>
          <a:lstStyle/>
          <a:p>
            <a:pPr algn="just"/>
            <a:r>
              <a:rPr lang="en-US" smtClean="0"/>
              <a:t>Otkovak ima različite dimenzije i oblik od završnog oblika dela. Po pravilu, završni oblik se dobija naknadnom obradom otkovaka skidanjem strugotine. Na osnovu crteža završnog oblika dela konstruiše se otkovak iz koga će se taj deo dobiti.</a:t>
            </a:r>
            <a:endParaRPr lang="sr-Latn-RS" smtClean="0"/>
          </a:p>
          <a:p>
            <a:pPr algn="just"/>
            <a:endParaRPr lang="sr-Latn-RS" smtClean="0"/>
          </a:p>
        </p:txBody>
      </p:sp>
      <p:pic>
        <p:nvPicPr>
          <p:cNvPr id="31745" name="Picture 1" descr="Slika 6-kovanje"/>
          <p:cNvPicPr>
            <a:picLocks noChangeAspect="1" noChangeArrowheads="1"/>
          </p:cNvPicPr>
          <p:nvPr/>
        </p:nvPicPr>
        <p:blipFill>
          <a:blip r:embed="rId2"/>
          <a:srcRect/>
          <a:stretch>
            <a:fillRect/>
          </a:stretch>
        </p:blipFill>
        <p:spPr bwMode="auto">
          <a:xfrm>
            <a:off x="2571736" y="2214554"/>
            <a:ext cx="4357718" cy="1761812"/>
          </a:xfrm>
          <a:prstGeom prst="rect">
            <a:avLst/>
          </a:prstGeom>
          <a:noFill/>
          <a:ln w="9525">
            <a:noFill/>
            <a:miter lim="800000"/>
            <a:headEnd/>
            <a:tailEnd/>
          </a:ln>
        </p:spPr>
      </p:pic>
      <p:sp>
        <p:nvSpPr>
          <p:cNvPr id="6" name="TextBox 5"/>
          <p:cNvSpPr txBox="1"/>
          <p:nvPr/>
        </p:nvSpPr>
        <p:spPr>
          <a:xfrm>
            <a:off x="1000100" y="4500570"/>
            <a:ext cx="5715040" cy="2108269"/>
          </a:xfrm>
          <a:prstGeom prst="rect">
            <a:avLst/>
          </a:prstGeom>
          <a:noFill/>
        </p:spPr>
        <p:txBody>
          <a:bodyPr wrap="square" rtlCol="0">
            <a:spAutoFit/>
          </a:bodyPr>
          <a:lstStyle/>
          <a:p>
            <a:pPr>
              <a:spcAft>
                <a:spcPts val="600"/>
              </a:spcAft>
            </a:pPr>
            <a:r>
              <a:rPr lang="en-US" smtClean="0"/>
              <a:t>Glavni elementi konstrukcije otkovka</a:t>
            </a:r>
            <a:r>
              <a:rPr lang="sr-Latn-RS" smtClean="0"/>
              <a:t> su</a:t>
            </a:r>
            <a:r>
              <a:rPr lang="en-US" smtClean="0"/>
              <a:t>:</a:t>
            </a:r>
          </a:p>
          <a:p>
            <a:pPr lvl="0"/>
            <a:r>
              <a:rPr lang="sr-Latn-RS" smtClean="0"/>
              <a:t>- </a:t>
            </a:r>
            <a:r>
              <a:rPr lang="en-US" smtClean="0"/>
              <a:t>podeona ravan</a:t>
            </a:r>
          </a:p>
          <a:p>
            <a:pPr lvl="0"/>
            <a:r>
              <a:rPr lang="sr-Latn-RS" smtClean="0"/>
              <a:t>- </a:t>
            </a:r>
            <a:r>
              <a:rPr lang="en-US" smtClean="0"/>
              <a:t>kovački nagibi</a:t>
            </a:r>
          </a:p>
          <a:p>
            <a:pPr lvl="0"/>
            <a:r>
              <a:rPr lang="sr-Latn-RS" smtClean="0"/>
              <a:t>- </a:t>
            </a:r>
            <a:r>
              <a:rPr lang="en-US" smtClean="0"/>
              <a:t>radijusi</a:t>
            </a:r>
          </a:p>
          <a:p>
            <a:pPr lvl="0"/>
            <a:r>
              <a:rPr lang="sr-Latn-RS" smtClean="0"/>
              <a:t>- </a:t>
            </a:r>
            <a:r>
              <a:rPr lang="en-US" smtClean="0"/>
              <a:t>minimalne debljine kovanja</a:t>
            </a:r>
            <a:r>
              <a:rPr lang="sr-Latn-RS" smtClean="0"/>
              <a:t> - d</a:t>
            </a:r>
            <a:r>
              <a:rPr lang="en-US" smtClean="0"/>
              <a:t>oda</a:t>
            </a:r>
            <a:r>
              <a:rPr lang="sr-Latn-RS" smtClean="0"/>
              <a:t>ci </a:t>
            </a:r>
            <a:r>
              <a:rPr lang="en-US" smtClean="0"/>
              <a:t>za obradu</a:t>
            </a:r>
          </a:p>
          <a:p>
            <a:pPr lvl="0"/>
            <a:r>
              <a:rPr lang="sr-Latn-RS" smtClean="0"/>
              <a:t>- </a:t>
            </a:r>
            <a:r>
              <a:rPr lang="en-US" smtClean="0"/>
              <a:t>tolerancije izrade otkovka</a:t>
            </a:r>
          </a:p>
          <a:p>
            <a:endParaRPr lang="en-US"/>
          </a:p>
        </p:txBody>
      </p:sp>
      <p:sp>
        <p:nvSpPr>
          <p:cNvPr id="7" name="TextBox 6"/>
          <p:cNvSpPr txBox="1"/>
          <p:nvPr/>
        </p:nvSpPr>
        <p:spPr>
          <a:xfrm>
            <a:off x="3000364" y="4000504"/>
            <a:ext cx="1571636" cy="369332"/>
          </a:xfrm>
          <a:prstGeom prst="rect">
            <a:avLst/>
          </a:prstGeom>
          <a:noFill/>
        </p:spPr>
        <p:txBody>
          <a:bodyPr wrap="square" rtlCol="0">
            <a:spAutoFit/>
          </a:bodyPr>
          <a:lstStyle/>
          <a:p>
            <a:r>
              <a:rPr lang="sr-Latn-RS" smtClean="0"/>
              <a:t>Gotov deo</a:t>
            </a:r>
            <a:endParaRPr lang="en-US"/>
          </a:p>
        </p:txBody>
      </p:sp>
      <p:sp>
        <p:nvSpPr>
          <p:cNvPr id="8" name="TextBox 7"/>
          <p:cNvSpPr txBox="1"/>
          <p:nvPr/>
        </p:nvSpPr>
        <p:spPr>
          <a:xfrm>
            <a:off x="5572132" y="3929066"/>
            <a:ext cx="1928826" cy="369332"/>
          </a:xfrm>
          <a:prstGeom prst="rect">
            <a:avLst/>
          </a:prstGeom>
          <a:noFill/>
        </p:spPr>
        <p:txBody>
          <a:bodyPr wrap="square" rtlCol="0">
            <a:spAutoFit/>
          </a:bodyPr>
          <a:lstStyle/>
          <a:p>
            <a:r>
              <a:rPr lang="sr-Latn-RS" smtClean="0"/>
              <a:t>Otkovak</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071546"/>
            <a:ext cx="5357850" cy="4524315"/>
          </a:xfrm>
          <a:prstGeom prst="rect">
            <a:avLst/>
          </a:prstGeom>
          <a:noFill/>
        </p:spPr>
        <p:txBody>
          <a:bodyPr wrap="square" rtlCol="0">
            <a:spAutoFit/>
          </a:bodyPr>
          <a:lstStyle/>
          <a:p>
            <a:r>
              <a:rPr lang="sr-Latn-RS" b="1" smtClean="0"/>
              <a:t>Podeona ravan </a:t>
            </a:r>
            <a:r>
              <a:rPr lang="sr-Latn-RS" smtClean="0"/>
              <a:t>je ravan gde se sastaju gornji i donji kalup. Položaj podeone ravni utiče na konstrukciju alata za kovanje i  za opsecanje srha, kao i na iskorišćenje materijala. </a:t>
            </a:r>
          </a:p>
          <a:p>
            <a:r>
              <a:rPr lang="sr-Latn-RS" smtClean="0"/>
              <a:t>Neke od preporuka za definisanje položaja podeone ravni su:</a:t>
            </a:r>
          </a:p>
          <a:p>
            <a:r>
              <a:rPr lang="sr-Latn-RS" smtClean="0"/>
              <a:t>- Podeona ravan može da bude neka od ravni simetrije otkovka,</a:t>
            </a:r>
          </a:p>
          <a:p>
            <a:pPr>
              <a:buFontTx/>
              <a:buChar char="-"/>
            </a:pPr>
            <a:r>
              <a:rPr lang="sr-Latn-RS" smtClean="0"/>
              <a:t>Zbog manjeg gubitka materijala bilo bi dobro da podeona ravan deli otkovak na približno dva ista dela,</a:t>
            </a:r>
          </a:p>
          <a:p>
            <a:pPr>
              <a:buFontTx/>
              <a:buChar char="-"/>
            </a:pPr>
            <a:r>
              <a:rPr lang="sr-Latn-RS" smtClean="0"/>
              <a:t>Podeona ravan treba da bude tako postavljena da konstrukcija alata za kovanje i opsecanje bude što jednostavnija,</a:t>
            </a:r>
          </a:p>
          <a:p>
            <a:pPr>
              <a:buFontTx/>
              <a:buChar char="-"/>
            </a:pPr>
            <a:r>
              <a:rPr lang="sr-Latn-RS" smtClean="0"/>
              <a:t>Treba težiti da se oblikovanje materijala više izvodi sabijanjem, a ne istiskivanjem itd.</a:t>
            </a:r>
          </a:p>
          <a:p>
            <a:pPr>
              <a:buFontTx/>
              <a:buChar char="-"/>
            </a:pPr>
            <a:endParaRPr lang="en-US"/>
          </a:p>
        </p:txBody>
      </p:sp>
      <p:pic>
        <p:nvPicPr>
          <p:cNvPr id="4" name="Picture 1" descr="sl 5"/>
          <p:cNvPicPr>
            <a:picLocks noChangeAspect="1" noChangeArrowheads="1"/>
          </p:cNvPicPr>
          <p:nvPr/>
        </p:nvPicPr>
        <p:blipFill>
          <a:blip r:embed="rId2" cstate="print"/>
          <a:srcRect l="10922" r="50000" b="75893"/>
          <a:stretch>
            <a:fillRect/>
          </a:stretch>
        </p:blipFill>
        <p:spPr bwMode="auto">
          <a:xfrm>
            <a:off x="6357950" y="3192558"/>
            <a:ext cx="878346" cy="736508"/>
          </a:xfrm>
          <a:prstGeom prst="rect">
            <a:avLst/>
          </a:prstGeom>
          <a:noFill/>
          <a:ln w="9525">
            <a:noFill/>
            <a:miter lim="800000"/>
            <a:headEnd/>
            <a:tailEnd/>
          </a:ln>
        </p:spPr>
      </p:pic>
      <p:pic>
        <p:nvPicPr>
          <p:cNvPr id="5" name="Picture 2" descr="sl 5"/>
          <p:cNvPicPr>
            <a:picLocks noChangeAspect="1" noChangeArrowheads="1"/>
          </p:cNvPicPr>
          <p:nvPr/>
        </p:nvPicPr>
        <p:blipFill>
          <a:blip r:embed="rId3" cstate="print"/>
          <a:srcRect l="50000" b="76316"/>
          <a:stretch>
            <a:fillRect/>
          </a:stretch>
        </p:blipFill>
        <p:spPr bwMode="auto">
          <a:xfrm>
            <a:off x="7072330" y="3192558"/>
            <a:ext cx="1156582" cy="736508"/>
          </a:xfrm>
          <a:prstGeom prst="rect">
            <a:avLst/>
          </a:prstGeom>
          <a:noFill/>
          <a:ln w="9525">
            <a:noFill/>
            <a:miter lim="800000"/>
            <a:headEnd/>
            <a:tailEnd/>
          </a:ln>
        </p:spPr>
      </p:pic>
      <p:pic>
        <p:nvPicPr>
          <p:cNvPr id="6" name="Picture 1" descr="sl 5"/>
          <p:cNvPicPr>
            <a:picLocks noChangeAspect="1" noChangeArrowheads="1"/>
          </p:cNvPicPr>
          <p:nvPr/>
        </p:nvPicPr>
        <p:blipFill>
          <a:blip r:embed="rId2" cstate="print"/>
          <a:srcRect l="3641" t="24107" r="50000" b="57143"/>
          <a:stretch>
            <a:fillRect/>
          </a:stretch>
        </p:blipFill>
        <p:spPr bwMode="auto">
          <a:xfrm>
            <a:off x="6215074" y="4509120"/>
            <a:ext cx="1153981" cy="634392"/>
          </a:xfrm>
          <a:prstGeom prst="rect">
            <a:avLst/>
          </a:prstGeom>
          <a:noFill/>
          <a:ln w="9525">
            <a:noFill/>
            <a:miter lim="800000"/>
            <a:headEnd/>
            <a:tailEnd/>
          </a:ln>
        </p:spPr>
      </p:pic>
      <p:pic>
        <p:nvPicPr>
          <p:cNvPr id="7" name="Picture 2" descr="sl 5"/>
          <p:cNvPicPr>
            <a:picLocks noChangeAspect="1" noChangeArrowheads="1"/>
          </p:cNvPicPr>
          <p:nvPr/>
        </p:nvPicPr>
        <p:blipFill>
          <a:blip r:embed="rId3" cstate="print"/>
          <a:srcRect l="50000" t="23684" b="55263"/>
          <a:stretch>
            <a:fillRect/>
          </a:stretch>
        </p:blipFill>
        <p:spPr bwMode="auto">
          <a:xfrm>
            <a:off x="7400507" y="4572008"/>
            <a:ext cx="1009650"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857232"/>
            <a:ext cx="7643866" cy="2308324"/>
          </a:xfrm>
          <a:prstGeom prst="rect">
            <a:avLst/>
          </a:prstGeom>
          <a:noFill/>
        </p:spPr>
        <p:txBody>
          <a:bodyPr wrap="square" rtlCol="0">
            <a:spAutoFit/>
          </a:bodyPr>
          <a:lstStyle/>
          <a:p>
            <a:pPr algn="just"/>
            <a:r>
              <a:rPr lang="en-US" b="1" i="1" smtClean="0"/>
              <a:t>Kovački nagibi</a:t>
            </a:r>
            <a:r>
              <a:rPr lang="en-US" smtClean="0"/>
              <a:t> izvode se na svim spoljnim i unutrašnjim površinama otkovka koje su paralelne pravcu kretanja alata radi lakšeg vađenja otkovka iz kalupa nakon operacije kovanja. U kovačkim gravurama nema vertikalno postavljenih površina. Nagibi počinju od podeone ravni, tj. na njoj menjaju pravac (gornji i donji kalup).</a:t>
            </a:r>
          </a:p>
          <a:p>
            <a:pPr algn="just"/>
            <a:r>
              <a:rPr lang="en-US" smtClean="0"/>
              <a:t>Veličine kovačkih nagiba su standardizovane i date tabelarno u zavisnosti od toga na kojem tipu mašina se proces izvodi i od toga da li je reč o spoljašnjim ili unutrašnjim površinama.</a:t>
            </a:r>
            <a:endParaRPr lang="sr-Latn-RS" smtClean="0"/>
          </a:p>
        </p:txBody>
      </p:sp>
      <p:graphicFrame>
        <p:nvGraphicFramePr>
          <p:cNvPr id="3" name="Table 2"/>
          <p:cNvGraphicFramePr>
            <a:graphicFrameLocks noGrp="1"/>
          </p:cNvGraphicFramePr>
          <p:nvPr/>
        </p:nvGraphicFramePr>
        <p:xfrm>
          <a:off x="3286116" y="3286124"/>
          <a:ext cx="5643603" cy="2917515"/>
        </p:xfrm>
        <a:graphic>
          <a:graphicData uri="http://schemas.openxmlformats.org/drawingml/2006/table">
            <a:tbl>
              <a:tblPr/>
              <a:tblGrid>
                <a:gridCol w="1149259"/>
                <a:gridCol w="1069974"/>
                <a:gridCol w="1069974"/>
                <a:gridCol w="1177198"/>
                <a:gridCol w="1177198"/>
              </a:tblGrid>
              <a:tr h="208394">
                <a:tc gridSpan="5">
                  <a:txBody>
                    <a:bodyPr/>
                    <a:lstStyle/>
                    <a:p>
                      <a:pPr algn="ctr">
                        <a:spcAft>
                          <a:spcPts val="0"/>
                        </a:spcAft>
                      </a:pPr>
                      <a:r>
                        <a:rPr lang="sl-SI" sz="1200" dirty="0">
                          <a:latin typeface="Times New Roman"/>
                          <a:ea typeface="Times New Roman"/>
                        </a:rPr>
                        <a:t>Veličine  kovačkih  n</a:t>
                      </a:r>
                      <a:r>
                        <a:rPr lang="sl-SI" sz="1200" kern="1100" dirty="0">
                          <a:latin typeface="Times New Roman"/>
                          <a:ea typeface="Times New Roman"/>
                        </a:rPr>
                        <a:t>ag</a:t>
                      </a:r>
                      <a:r>
                        <a:rPr lang="sl-SI" sz="1200" dirty="0">
                          <a:latin typeface="Times New Roman"/>
                          <a:ea typeface="Times New Roman"/>
                        </a:rPr>
                        <a:t>iba</a:t>
                      </a:r>
                      <a:endParaRPr lang="en-US" sz="12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394">
                <a:tc rowSpan="2">
                  <a:txBody>
                    <a:bodyPr/>
                    <a:lstStyle/>
                    <a:p>
                      <a:pPr algn="l">
                        <a:spcAft>
                          <a:spcPts val="0"/>
                        </a:spcAft>
                      </a:pPr>
                      <a:r>
                        <a:rPr lang="sl-SI" sz="1200">
                          <a:latin typeface="Times New Roman"/>
                          <a:ea typeface="Times New Roman"/>
                        </a:rPr>
                        <a:t>Mašine za kovanje</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just">
                        <a:spcAft>
                          <a:spcPts val="0"/>
                        </a:spcAft>
                      </a:pPr>
                      <a:r>
                        <a:rPr lang="sl-SI" sz="1200">
                          <a:latin typeface="Times New Roman"/>
                          <a:ea typeface="Times New Roman"/>
                        </a:rPr>
                        <a:t>Spoljašnje površine</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just">
                        <a:spcAft>
                          <a:spcPts val="0"/>
                        </a:spcAft>
                      </a:pPr>
                      <a:r>
                        <a:rPr lang="sl-SI" sz="1200">
                          <a:latin typeface="Times New Roman"/>
                          <a:ea typeface="Times New Roman"/>
                        </a:rPr>
                        <a:t>Unutrašnje površine</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8394">
                <a:tc vMerge="1">
                  <a:txBody>
                    <a:bodyPr/>
                    <a:lstStyle/>
                    <a:p>
                      <a:endParaRPr lang="en-US"/>
                    </a:p>
                  </a:txBody>
                  <a:tcPr/>
                </a:tc>
                <a:tc>
                  <a:txBody>
                    <a:bodyPr/>
                    <a:lstStyle/>
                    <a:p>
                      <a:pPr algn="just">
                        <a:spcAft>
                          <a:spcPts val="0"/>
                        </a:spcAft>
                      </a:pPr>
                      <a:r>
                        <a:rPr lang="sl-SI" sz="1200">
                          <a:latin typeface="Times New Roman"/>
                          <a:ea typeface="Times New Roman"/>
                        </a:rPr>
                        <a:t>Ugao </a:t>
                      </a:r>
                      <a:r>
                        <a:rPr lang="sl-SI" sz="1200">
                          <a:latin typeface="Times New Roman"/>
                          <a:ea typeface="Times New Roman"/>
                          <a:sym typeface="Symbol"/>
                        </a:rPr>
                        <a:t></a:t>
                      </a:r>
                      <a:r>
                        <a:rPr lang="sl-SI" sz="1200" baseline="30000">
                          <a:latin typeface="Times New Roman"/>
                          <a:ea typeface="Times New Roman"/>
                        </a:rPr>
                        <a:t>o</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Primena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Ugao </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Primena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8394">
                <a:tc rowSpan="3">
                  <a:txBody>
                    <a:bodyPr/>
                    <a:lstStyle/>
                    <a:p>
                      <a:pPr algn="just">
                        <a:spcAft>
                          <a:spcPts val="0"/>
                        </a:spcAft>
                      </a:pPr>
                      <a:r>
                        <a:rPr lang="sl-SI" sz="1200">
                          <a:latin typeface="Times New Roman"/>
                          <a:ea typeface="Times New Roman"/>
                        </a:rPr>
                        <a:t>Čekići</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9</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visoke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9</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normalne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vMerge="1">
                  <a:txBody>
                    <a:bodyPr/>
                    <a:lstStyle/>
                    <a:p>
                      <a:endParaRPr lang="en-US"/>
                    </a:p>
                  </a:txBody>
                  <a:tcPr/>
                </a:tc>
                <a:tc>
                  <a:txBody>
                    <a:bodyPr/>
                    <a:lstStyle/>
                    <a:p>
                      <a:pPr algn="ctr">
                        <a:spcAft>
                          <a:spcPts val="0"/>
                        </a:spcAft>
                      </a:pPr>
                      <a:r>
                        <a:rPr lang="sl-SI" sz="1200">
                          <a:latin typeface="Times New Roman"/>
                          <a:ea typeface="Times New Roman"/>
                        </a:rPr>
                        <a:t>6</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normalne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6</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kratke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vMerge="1">
                  <a:txBody>
                    <a:bodyPr/>
                    <a:lstStyle/>
                    <a:p>
                      <a:endParaRPr lang="en-US"/>
                    </a:p>
                  </a:txBody>
                  <a:tcPr/>
                </a:tc>
                <a:tc>
                  <a:txBody>
                    <a:bodyPr/>
                    <a:lstStyle/>
                    <a:p>
                      <a:pPr algn="ctr">
                        <a:spcAft>
                          <a:spcPts val="0"/>
                        </a:spcAft>
                      </a:pPr>
                      <a:r>
                        <a:rPr lang="sl-SI" sz="1200">
                          <a:latin typeface="Times New Roman"/>
                          <a:ea typeface="Times New Roman"/>
                        </a:rPr>
                        <a:t>3</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kratke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sl-SI"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sl-SI"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rowSpan="3">
                  <a:txBody>
                    <a:bodyPr/>
                    <a:lstStyle/>
                    <a:p>
                      <a:pPr algn="just">
                        <a:spcAft>
                          <a:spcPts val="0"/>
                        </a:spcAft>
                      </a:pPr>
                      <a:r>
                        <a:rPr lang="sl-SI" sz="1200">
                          <a:latin typeface="Times New Roman"/>
                          <a:ea typeface="Times New Roman"/>
                        </a:rPr>
                        <a:t>Prese</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6</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kratke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9</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duge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vMerge="1">
                  <a:txBody>
                    <a:bodyPr/>
                    <a:lstStyle/>
                    <a:p>
                      <a:endParaRPr lang="en-US"/>
                    </a:p>
                  </a:txBody>
                  <a:tcPr/>
                </a:tc>
                <a:tc>
                  <a:txBody>
                    <a:bodyPr/>
                    <a:lstStyle/>
                    <a:p>
                      <a:pPr algn="ctr">
                        <a:spcAft>
                          <a:spcPts val="0"/>
                        </a:spcAft>
                      </a:pPr>
                      <a:r>
                        <a:rPr lang="sl-SI" sz="1200" dirty="0">
                          <a:latin typeface="Times New Roman"/>
                          <a:ea typeface="Times New Roman"/>
                        </a:rPr>
                        <a:t>3</a:t>
                      </a:r>
                      <a:endParaRPr lang="en-US" sz="12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normalne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6</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normalne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181">
                <a:tc vMerge="1">
                  <a:txBody>
                    <a:bodyPr/>
                    <a:lstStyle/>
                    <a:p>
                      <a:endParaRPr lang="en-US"/>
                    </a:p>
                  </a:txBody>
                  <a:tcPr/>
                </a:tc>
                <a:tc>
                  <a:txBody>
                    <a:bodyPr/>
                    <a:lstStyle/>
                    <a:p>
                      <a:pPr algn="ctr">
                        <a:spcAft>
                          <a:spcPts val="0"/>
                        </a:spcAft>
                      </a:pPr>
                      <a:r>
                        <a:rPr lang="sl-SI" sz="1200">
                          <a:latin typeface="Times New Roman"/>
                          <a:ea typeface="Times New Roman"/>
                        </a:rPr>
                        <a:t>1</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sa izbacivačem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3</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sa izbacivačem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rowSpan="3">
                  <a:txBody>
                    <a:bodyPr/>
                    <a:lstStyle/>
                    <a:p>
                      <a:pPr algn="just">
                        <a:spcAft>
                          <a:spcPts val="0"/>
                        </a:spcAft>
                      </a:pPr>
                      <a:r>
                        <a:rPr lang="sl-SI" sz="1200">
                          <a:latin typeface="Times New Roman"/>
                          <a:ea typeface="Times New Roman"/>
                        </a:rPr>
                        <a:t>Horizontalne kovačke mašine</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3</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u tiskaču</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3</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normalne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vMerge="1">
                  <a:txBody>
                    <a:bodyPr/>
                    <a:lstStyle/>
                    <a:p>
                      <a:endParaRPr lang="en-US"/>
                    </a:p>
                  </a:txBody>
                  <a:tcPr/>
                </a:tc>
                <a:tc>
                  <a:txBody>
                    <a:bodyPr/>
                    <a:lstStyle/>
                    <a:p>
                      <a:pPr algn="ctr">
                        <a:spcAft>
                          <a:spcPts val="0"/>
                        </a:spcAft>
                      </a:pPr>
                      <a:r>
                        <a:rPr lang="sl-SI" sz="1200">
                          <a:latin typeface="Times New Roman"/>
                          <a:ea typeface="Times New Roman"/>
                        </a:rPr>
                        <a:t>1</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normalne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sl-SI"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sl-SI"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94">
                <a:tc vMerge="1">
                  <a:txBody>
                    <a:bodyPr/>
                    <a:lstStyle/>
                    <a:p>
                      <a:endParaRPr lang="en-US"/>
                    </a:p>
                  </a:txBody>
                  <a:tcPr/>
                </a:tc>
                <a:tc>
                  <a:txBody>
                    <a:bodyPr/>
                    <a:lstStyle/>
                    <a:p>
                      <a:pPr algn="ctr">
                        <a:spcAft>
                          <a:spcPts val="0"/>
                        </a:spcAft>
                      </a:pPr>
                      <a:r>
                        <a:rPr lang="sl-SI" sz="1200">
                          <a:latin typeface="Times New Roman"/>
                          <a:ea typeface="Times New Roman"/>
                        </a:rPr>
                        <a:t>0</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posebne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sl-SI" sz="1200">
                          <a:latin typeface="Times New Roman"/>
                          <a:ea typeface="Times New Roman"/>
                        </a:rPr>
                        <a:t>1</a:t>
                      </a:r>
                      <a:endParaRPr lang="en-US" sz="12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sl-SI" sz="1200">
                          <a:latin typeface="Times New Roman"/>
                          <a:ea typeface="Times New Roman"/>
                        </a:rPr>
                        <a:t>kratke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30721" name="Object 1"/>
          <p:cNvGraphicFramePr>
            <a:graphicFrameLocks noChangeAspect="1"/>
          </p:cNvGraphicFramePr>
          <p:nvPr/>
        </p:nvGraphicFramePr>
        <p:xfrm>
          <a:off x="0" y="0"/>
          <a:ext cx="190500" cy="228600"/>
        </p:xfrm>
        <a:graphic>
          <a:graphicData uri="http://schemas.openxmlformats.org/presentationml/2006/ole">
            <mc:AlternateContent xmlns:mc="http://schemas.openxmlformats.org/markup-compatibility/2006">
              <mc:Choice xmlns:v="urn:schemas-microsoft-com:vml" Requires="v">
                <p:oleObj spid="_x0000_s30727" r:id="rId3" imgW="190500" imgH="228600" progId="Equation.DSMT4">
                  <p:embed/>
                </p:oleObj>
              </mc:Choice>
              <mc:Fallback>
                <p:oleObj r:id="rId3" imgW="1905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2" name="Picture 2" descr="sl 5"/>
          <p:cNvPicPr>
            <a:picLocks noChangeAspect="1" noChangeArrowheads="1"/>
          </p:cNvPicPr>
          <p:nvPr/>
        </p:nvPicPr>
        <p:blipFill>
          <a:blip r:embed="rId5"/>
          <a:srcRect l="58844" r="9316" b="73776"/>
          <a:stretch>
            <a:fillRect/>
          </a:stretch>
        </p:blipFill>
        <p:spPr bwMode="auto">
          <a:xfrm>
            <a:off x="714348" y="3714752"/>
            <a:ext cx="1800238"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1142984"/>
            <a:ext cx="6000792" cy="923330"/>
          </a:xfrm>
          <a:prstGeom prst="rect">
            <a:avLst/>
          </a:prstGeom>
          <a:noFill/>
        </p:spPr>
        <p:txBody>
          <a:bodyPr wrap="square" rtlCol="0">
            <a:spAutoFit/>
          </a:bodyPr>
          <a:lstStyle/>
          <a:p>
            <a:pPr algn="just"/>
            <a:r>
              <a:rPr lang="sl-SI" b="1" i="1" smtClean="0"/>
              <a:t>Radijusi zaobljenja</a:t>
            </a:r>
            <a:r>
              <a:rPr lang="sl-SI" smtClean="0"/>
              <a:t> se predviđaju zbog olakšavanja tečenja materijala prilikom kovanja ali i zbog izbegavanja koncentracije napona u alatu. Radijusi treba da su što veći.</a:t>
            </a:r>
            <a:endParaRPr lang="en-US"/>
          </a:p>
        </p:txBody>
      </p:sp>
      <p:pic>
        <p:nvPicPr>
          <p:cNvPr id="32770" name="Picture 2" descr="Radijusi zaobljenja"/>
          <p:cNvPicPr>
            <a:picLocks noChangeAspect="1" noChangeArrowheads="1"/>
          </p:cNvPicPr>
          <p:nvPr/>
        </p:nvPicPr>
        <p:blipFill>
          <a:blip r:embed="rId2" cstate="print"/>
          <a:srcRect/>
          <a:stretch>
            <a:fillRect/>
          </a:stretch>
        </p:blipFill>
        <p:spPr bwMode="auto">
          <a:xfrm>
            <a:off x="3995936" y="3068960"/>
            <a:ext cx="4789661" cy="1350639"/>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968623120"/>
              </p:ext>
            </p:extLst>
          </p:nvPr>
        </p:nvGraphicFramePr>
        <p:xfrm>
          <a:off x="1187624" y="2276872"/>
          <a:ext cx="2383156" cy="3474720"/>
        </p:xfrm>
        <a:graphic>
          <a:graphicData uri="http://schemas.openxmlformats.org/drawingml/2006/table">
            <a:tbl>
              <a:tblPr/>
              <a:tblGrid>
                <a:gridCol w="942976"/>
                <a:gridCol w="629920"/>
                <a:gridCol w="810260"/>
              </a:tblGrid>
              <a:tr h="0">
                <a:tc gridSpan="3">
                  <a:txBody>
                    <a:bodyPr/>
                    <a:lstStyle/>
                    <a:p>
                      <a:pPr algn="ctr">
                        <a:spcAft>
                          <a:spcPts val="0"/>
                        </a:spcAft>
                      </a:pPr>
                      <a:r>
                        <a:rPr lang="en-US" sz="1200" dirty="0" err="1">
                          <a:latin typeface="Times New Roman"/>
                          <a:ea typeface="Times New Roman"/>
                        </a:rPr>
                        <a:t>Minimalne</a:t>
                      </a:r>
                      <a:r>
                        <a:rPr lang="en-US" sz="1200" dirty="0">
                          <a:latin typeface="Times New Roman"/>
                          <a:ea typeface="Times New Roman"/>
                        </a:rPr>
                        <a:t> </a:t>
                      </a:r>
                      <a:r>
                        <a:rPr lang="en-US" sz="1200" dirty="0" err="1">
                          <a:latin typeface="Times New Roman"/>
                          <a:ea typeface="Times New Roman"/>
                        </a:rPr>
                        <a:t>vrednosti</a:t>
                      </a:r>
                      <a:r>
                        <a:rPr lang="en-US" sz="1200" dirty="0">
                          <a:latin typeface="Times New Roman"/>
                          <a:ea typeface="Times New Roman"/>
                        </a:rPr>
                        <a:t> </a:t>
                      </a:r>
                      <a:r>
                        <a:rPr lang="en-US" sz="1200" dirty="0" err="1">
                          <a:latin typeface="Times New Roman"/>
                          <a:ea typeface="Times New Roman"/>
                        </a:rPr>
                        <a:t>zaobljenja</a:t>
                      </a:r>
                      <a:r>
                        <a:rPr lang="en-US" sz="1200" dirty="0">
                          <a:latin typeface="Times New Roman"/>
                          <a:ea typeface="Times New Roman"/>
                        </a:rPr>
                        <a:t> </a:t>
                      </a:r>
                      <a:r>
                        <a:rPr lang="en-US" sz="1200" dirty="0" err="1">
                          <a:latin typeface="Times New Roman"/>
                          <a:ea typeface="Times New Roman"/>
                        </a:rPr>
                        <a:t>za</a:t>
                      </a:r>
                      <a:r>
                        <a:rPr lang="en-US" sz="1200" dirty="0">
                          <a:latin typeface="Times New Roman"/>
                          <a:ea typeface="Times New Roman"/>
                        </a:rPr>
                        <a:t> </a:t>
                      </a:r>
                      <a:r>
                        <a:rPr lang="en-US" sz="1200" dirty="0" err="1">
                          <a:latin typeface="Times New Roman"/>
                          <a:ea typeface="Times New Roman"/>
                        </a:rPr>
                        <a:t>otkovke</a:t>
                      </a:r>
                      <a:r>
                        <a:rPr lang="en-US" sz="1200" dirty="0">
                          <a:latin typeface="Times New Roman"/>
                          <a:ea typeface="Times New Roman"/>
                        </a:rPr>
                        <a:t> </a:t>
                      </a:r>
                      <a:r>
                        <a:rPr lang="en-US" sz="1200" dirty="0" err="1">
                          <a:latin typeface="Times New Roman"/>
                          <a:ea typeface="Times New Roman"/>
                        </a:rPr>
                        <a:t>iz</a:t>
                      </a:r>
                      <a:r>
                        <a:rPr lang="en-US" sz="1200" dirty="0">
                          <a:latin typeface="Times New Roman"/>
                          <a:ea typeface="Times New Roman"/>
                        </a:rPr>
                        <a:t> </a:t>
                      </a:r>
                      <a:r>
                        <a:rPr lang="en-US" sz="1200" dirty="0" err="1">
                          <a:latin typeface="Times New Roman"/>
                          <a:ea typeface="Times New Roman"/>
                        </a:rPr>
                        <a:t>čelika</a:t>
                      </a:r>
                      <a:endParaRPr lang="en-US" sz="12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a:txBody>
                    <a:bodyPr/>
                    <a:lstStyle/>
                    <a:p>
                      <a:pPr algn="ctr">
                        <a:spcAft>
                          <a:spcPts val="0"/>
                        </a:spcAft>
                      </a:pPr>
                      <a:r>
                        <a:rPr lang="en-US" sz="1200">
                          <a:latin typeface="Times New Roman"/>
                          <a:ea typeface="Times New Roman"/>
                        </a:rPr>
                        <a:t>h [mm]</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r</a:t>
                      </a:r>
                      <a:r>
                        <a:rPr lang="en-US" sz="1200" baseline="-25000">
                          <a:latin typeface="Times New Roman"/>
                          <a:ea typeface="Times New Roman"/>
                        </a:rPr>
                        <a:t>1</a:t>
                      </a:r>
                      <a:r>
                        <a:rPr lang="en-US" sz="1200">
                          <a:latin typeface="Times New Roman"/>
                          <a:ea typeface="Times New Roman"/>
                        </a:rPr>
                        <a:t>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r</a:t>
                      </a:r>
                      <a:r>
                        <a:rPr lang="en-US" sz="1200" baseline="-25000">
                          <a:latin typeface="Times New Roman"/>
                          <a:ea typeface="Times New Roman"/>
                        </a:rPr>
                        <a:t>2</a:t>
                      </a:r>
                      <a:r>
                        <a:rPr lang="en-US" sz="1200">
                          <a:latin typeface="Times New Roman"/>
                          <a:ea typeface="Times New Roman"/>
                        </a:rPr>
                        <a:t> [mm]</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dirty="0">
                          <a:latin typeface="Times New Roman"/>
                          <a:ea typeface="Times New Roman"/>
                        </a:rPr>
                        <a:t>&lt; 25</a:t>
                      </a:r>
                    </a:p>
                    <a:p>
                      <a:pPr algn="ctr">
                        <a:spcAft>
                          <a:spcPts val="0"/>
                        </a:spcAft>
                      </a:pPr>
                      <a:r>
                        <a:rPr lang="en-US" sz="1200" dirty="0">
                          <a:latin typeface="Times New Roman"/>
                          <a:ea typeface="Times New Roman"/>
                        </a:rPr>
                        <a:t>25 – 40</a:t>
                      </a:r>
                    </a:p>
                    <a:p>
                      <a:pPr algn="ctr">
                        <a:spcAft>
                          <a:spcPts val="0"/>
                        </a:spcAft>
                      </a:pPr>
                      <a:r>
                        <a:rPr lang="en-US" sz="1200" dirty="0">
                          <a:latin typeface="Times New Roman"/>
                          <a:ea typeface="Times New Roman"/>
                        </a:rPr>
                        <a:t>40 – 63</a:t>
                      </a:r>
                    </a:p>
                    <a:p>
                      <a:pPr algn="ctr">
                        <a:spcAft>
                          <a:spcPts val="0"/>
                        </a:spcAft>
                      </a:pPr>
                      <a:r>
                        <a:rPr lang="en-US" sz="1200" dirty="0">
                          <a:latin typeface="Times New Roman"/>
                          <a:ea typeface="Times New Roman"/>
                        </a:rPr>
                        <a:t>63 – 100</a:t>
                      </a:r>
                    </a:p>
                    <a:p>
                      <a:pPr algn="ctr">
                        <a:spcAft>
                          <a:spcPts val="0"/>
                        </a:spcAft>
                      </a:pPr>
                      <a:r>
                        <a:rPr lang="en-US" sz="1200" dirty="0">
                          <a:latin typeface="Times New Roman"/>
                          <a:ea typeface="Times New Roman"/>
                        </a:rPr>
                        <a:t>100 – 160</a:t>
                      </a:r>
                    </a:p>
                    <a:p>
                      <a:pPr algn="ctr">
                        <a:spcAft>
                          <a:spcPts val="0"/>
                        </a:spcAft>
                      </a:pPr>
                      <a:r>
                        <a:rPr lang="en-US" sz="1200" dirty="0">
                          <a:latin typeface="Times New Roman"/>
                          <a:ea typeface="Times New Roman"/>
                        </a:rPr>
                        <a:t>160 – 250</a:t>
                      </a:r>
                    </a:p>
                    <a:p>
                      <a:pPr algn="ctr">
                        <a:spcAft>
                          <a:spcPts val="0"/>
                        </a:spcAft>
                      </a:pPr>
                      <a:r>
                        <a:rPr lang="en-US" sz="1200" dirty="0">
                          <a:latin typeface="Times New Roman"/>
                          <a:ea typeface="Times New Roman"/>
                        </a:rPr>
                        <a:t>250 – 400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2</a:t>
                      </a:r>
                    </a:p>
                    <a:p>
                      <a:pPr algn="ctr">
                        <a:spcAft>
                          <a:spcPts val="0"/>
                        </a:spcAft>
                      </a:pPr>
                      <a:r>
                        <a:rPr lang="en-US" sz="1200">
                          <a:latin typeface="Times New Roman"/>
                          <a:ea typeface="Times New Roman"/>
                        </a:rPr>
                        <a:t>3</a:t>
                      </a:r>
                    </a:p>
                    <a:p>
                      <a:pPr algn="ctr">
                        <a:spcAft>
                          <a:spcPts val="0"/>
                        </a:spcAft>
                      </a:pPr>
                      <a:r>
                        <a:rPr lang="en-US" sz="1200">
                          <a:latin typeface="Times New Roman"/>
                          <a:ea typeface="Times New Roman"/>
                        </a:rPr>
                        <a:t>4</a:t>
                      </a:r>
                    </a:p>
                    <a:p>
                      <a:pPr algn="ctr">
                        <a:spcAft>
                          <a:spcPts val="0"/>
                        </a:spcAft>
                      </a:pPr>
                      <a:r>
                        <a:rPr lang="en-US" sz="1200">
                          <a:latin typeface="Times New Roman"/>
                          <a:ea typeface="Times New Roman"/>
                        </a:rPr>
                        <a:t>6</a:t>
                      </a:r>
                    </a:p>
                    <a:p>
                      <a:pPr algn="ctr">
                        <a:spcAft>
                          <a:spcPts val="0"/>
                        </a:spcAft>
                      </a:pPr>
                      <a:r>
                        <a:rPr lang="en-US" sz="1200">
                          <a:latin typeface="Times New Roman"/>
                          <a:ea typeface="Times New Roman"/>
                        </a:rPr>
                        <a:t>8</a:t>
                      </a:r>
                    </a:p>
                    <a:p>
                      <a:pPr algn="ctr">
                        <a:spcAft>
                          <a:spcPts val="0"/>
                        </a:spcAft>
                      </a:pPr>
                      <a:r>
                        <a:rPr lang="en-US" sz="1200">
                          <a:latin typeface="Times New Roman"/>
                          <a:ea typeface="Times New Roman"/>
                        </a:rPr>
                        <a:t>10</a:t>
                      </a:r>
                    </a:p>
                    <a:p>
                      <a:pPr algn="ctr">
                        <a:spcAft>
                          <a:spcPts val="0"/>
                        </a:spcAft>
                      </a:pPr>
                      <a:r>
                        <a:rPr lang="en-US" sz="1200">
                          <a:latin typeface="Times New Roman"/>
                          <a:ea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4</a:t>
                      </a:r>
                    </a:p>
                    <a:p>
                      <a:pPr algn="ctr">
                        <a:spcAft>
                          <a:spcPts val="0"/>
                        </a:spcAft>
                      </a:pPr>
                      <a:r>
                        <a:rPr lang="en-US" sz="1200">
                          <a:latin typeface="Times New Roman"/>
                          <a:ea typeface="Times New Roman"/>
                        </a:rPr>
                        <a:t>6</a:t>
                      </a:r>
                    </a:p>
                    <a:p>
                      <a:pPr algn="ctr">
                        <a:spcAft>
                          <a:spcPts val="0"/>
                        </a:spcAft>
                      </a:pPr>
                      <a:r>
                        <a:rPr lang="en-US" sz="1200">
                          <a:latin typeface="Times New Roman"/>
                          <a:ea typeface="Times New Roman"/>
                        </a:rPr>
                        <a:t>10</a:t>
                      </a:r>
                    </a:p>
                    <a:p>
                      <a:pPr algn="ctr">
                        <a:spcAft>
                          <a:spcPts val="0"/>
                        </a:spcAft>
                      </a:pPr>
                      <a:r>
                        <a:rPr lang="en-US" sz="1200">
                          <a:latin typeface="Times New Roman"/>
                          <a:ea typeface="Times New Roman"/>
                        </a:rPr>
                        <a:t>16</a:t>
                      </a:r>
                    </a:p>
                    <a:p>
                      <a:pPr algn="ctr">
                        <a:spcAft>
                          <a:spcPts val="0"/>
                        </a:spcAft>
                      </a:pPr>
                      <a:r>
                        <a:rPr lang="en-US" sz="1200">
                          <a:latin typeface="Times New Roman"/>
                          <a:ea typeface="Times New Roman"/>
                        </a:rPr>
                        <a:t>25</a:t>
                      </a:r>
                    </a:p>
                    <a:p>
                      <a:pPr algn="ctr">
                        <a:spcAft>
                          <a:spcPts val="0"/>
                        </a:spcAft>
                      </a:pPr>
                      <a:r>
                        <a:rPr lang="en-US" sz="1200">
                          <a:latin typeface="Times New Roman"/>
                          <a:ea typeface="Times New Roman"/>
                        </a:rPr>
                        <a:t>40</a:t>
                      </a:r>
                    </a:p>
                    <a:p>
                      <a:pPr algn="ctr">
                        <a:spcAft>
                          <a:spcPts val="0"/>
                        </a:spcAft>
                      </a:pPr>
                      <a:r>
                        <a:rPr lang="en-US" sz="1200">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gridSpan="3">
                  <a:txBody>
                    <a:bodyPr/>
                    <a:lstStyle/>
                    <a:p>
                      <a:pPr algn="ctr">
                        <a:spcAft>
                          <a:spcPts val="0"/>
                        </a:spcAft>
                      </a:pPr>
                      <a:r>
                        <a:rPr lang="en-US" sz="1200">
                          <a:latin typeface="Times New Roman"/>
                          <a:ea typeface="Times New Roman"/>
                        </a:rPr>
                        <a:t>Minimalne vrednosti zaobljenja za otkovke iz lakih metala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a:txBody>
                    <a:bodyPr/>
                    <a:lstStyle/>
                    <a:p>
                      <a:pPr algn="ctr">
                        <a:spcAft>
                          <a:spcPts val="0"/>
                        </a:spcAft>
                      </a:pPr>
                      <a:r>
                        <a:rPr lang="en-US" sz="1200">
                          <a:latin typeface="Times New Roman"/>
                          <a:ea typeface="Times New Roman"/>
                        </a:rPr>
                        <a:t>h [mm]</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r</a:t>
                      </a:r>
                      <a:r>
                        <a:rPr lang="en-US" sz="1200" baseline="-25000">
                          <a:latin typeface="Times New Roman"/>
                          <a:ea typeface="Times New Roman"/>
                        </a:rPr>
                        <a:t>1</a:t>
                      </a:r>
                      <a:r>
                        <a:rPr lang="en-US" sz="1200">
                          <a:latin typeface="Times New Roman"/>
                          <a:ea typeface="Times New Roman"/>
                        </a:rPr>
                        <a:t>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r</a:t>
                      </a:r>
                      <a:r>
                        <a:rPr lang="en-US" sz="1200" baseline="-25000">
                          <a:latin typeface="Times New Roman"/>
                          <a:ea typeface="Times New Roman"/>
                        </a:rPr>
                        <a:t>2</a:t>
                      </a:r>
                      <a:r>
                        <a:rPr lang="en-US" sz="1200">
                          <a:latin typeface="Times New Roman"/>
                          <a:ea typeface="Times New Roman"/>
                        </a:rPr>
                        <a:t> [mm]</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ctr">
                        <a:spcAft>
                          <a:spcPts val="0"/>
                        </a:spcAft>
                      </a:pPr>
                      <a:r>
                        <a:rPr lang="en-US" sz="1200">
                          <a:latin typeface="Times New Roman"/>
                          <a:ea typeface="Times New Roman"/>
                        </a:rPr>
                        <a:t>&lt; 4</a:t>
                      </a:r>
                    </a:p>
                    <a:p>
                      <a:pPr algn="ctr">
                        <a:spcAft>
                          <a:spcPts val="0"/>
                        </a:spcAft>
                      </a:pPr>
                      <a:r>
                        <a:rPr lang="en-US" sz="1200">
                          <a:latin typeface="Times New Roman"/>
                          <a:ea typeface="Times New Roman"/>
                        </a:rPr>
                        <a:t>4 – 10</a:t>
                      </a:r>
                    </a:p>
                    <a:p>
                      <a:pPr algn="ctr">
                        <a:spcAft>
                          <a:spcPts val="0"/>
                        </a:spcAft>
                      </a:pPr>
                      <a:r>
                        <a:rPr lang="en-US" sz="1200">
                          <a:latin typeface="Times New Roman"/>
                          <a:ea typeface="Times New Roman"/>
                        </a:rPr>
                        <a:t>10 – 25</a:t>
                      </a:r>
                    </a:p>
                    <a:p>
                      <a:pPr algn="ctr">
                        <a:spcAft>
                          <a:spcPts val="0"/>
                        </a:spcAft>
                      </a:pPr>
                      <a:r>
                        <a:rPr lang="en-US" sz="1200">
                          <a:latin typeface="Times New Roman"/>
                          <a:ea typeface="Times New Roman"/>
                        </a:rPr>
                        <a:t>25 – 40</a:t>
                      </a:r>
                    </a:p>
                    <a:p>
                      <a:pPr algn="ctr">
                        <a:spcAft>
                          <a:spcPts val="0"/>
                        </a:spcAft>
                      </a:pPr>
                      <a:r>
                        <a:rPr lang="en-US" sz="1200">
                          <a:latin typeface="Times New Roman"/>
                          <a:ea typeface="Times New Roman"/>
                        </a:rPr>
                        <a:t>40 – 63</a:t>
                      </a:r>
                    </a:p>
                    <a:p>
                      <a:pPr algn="ctr">
                        <a:spcAft>
                          <a:spcPts val="0"/>
                        </a:spcAft>
                      </a:pPr>
                      <a:r>
                        <a:rPr lang="en-US" sz="1200">
                          <a:latin typeface="Times New Roman"/>
                          <a:ea typeface="Times New Roman"/>
                        </a:rPr>
                        <a:t>63 – 100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1.6</a:t>
                      </a:r>
                    </a:p>
                    <a:p>
                      <a:pPr algn="ctr">
                        <a:spcAft>
                          <a:spcPts val="0"/>
                        </a:spcAft>
                      </a:pPr>
                      <a:r>
                        <a:rPr lang="en-US" sz="1200">
                          <a:latin typeface="Times New Roman"/>
                          <a:ea typeface="Times New Roman"/>
                        </a:rPr>
                        <a:t>1.6</a:t>
                      </a:r>
                    </a:p>
                    <a:p>
                      <a:pPr algn="ctr">
                        <a:spcAft>
                          <a:spcPts val="0"/>
                        </a:spcAft>
                      </a:pPr>
                      <a:r>
                        <a:rPr lang="en-US" sz="1200">
                          <a:latin typeface="Times New Roman"/>
                          <a:ea typeface="Times New Roman"/>
                        </a:rPr>
                        <a:t>2.5</a:t>
                      </a:r>
                    </a:p>
                    <a:p>
                      <a:pPr algn="ctr">
                        <a:spcAft>
                          <a:spcPts val="0"/>
                        </a:spcAft>
                      </a:pPr>
                      <a:r>
                        <a:rPr lang="en-US" sz="1200">
                          <a:latin typeface="Times New Roman"/>
                          <a:ea typeface="Times New Roman"/>
                        </a:rPr>
                        <a:t>4</a:t>
                      </a:r>
                    </a:p>
                    <a:p>
                      <a:pPr algn="ctr">
                        <a:spcAft>
                          <a:spcPts val="0"/>
                        </a:spcAft>
                      </a:pPr>
                      <a:r>
                        <a:rPr lang="en-US" sz="1200">
                          <a:latin typeface="Times New Roman"/>
                          <a:ea typeface="Times New Roman"/>
                        </a:rPr>
                        <a:t>6</a:t>
                      </a:r>
                    </a:p>
                    <a:p>
                      <a:pPr algn="ctr">
                        <a:spcAft>
                          <a:spcPts val="0"/>
                        </a:spcAft>
                      </a:pPr>
                      <a:r>
                        <a:rPr lang="en-US" sz="1200">
                          <a:latin typeface="Times New Roman"/>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2.5</a:t>
                      </a:r>
                    </a:p>
                    <a:p>
                      <a:pPr algn="ctr">
                        <a:spcAft>
                          <a:spcPts val="0"/>
                        </a:spcAft>
                      </a:pPr>
                      <a:r>
                        <a:rPr lang="en-US" sz="1200" dirty="0">
                          <a:latin typeface="Times New Roman"/>
                          <a:ea typeface="Times New Roman"/>
                        </a:rPr>
                        <a:t>4</a:t>
                      </a:r>
                    </a:p>
                    <a:p>
                      <a:pPr algn="ctr">
                        <a:spcAft>
                          <a:spcPts val="0"/>
                        </a:spcAft>
                      </a:pPr>
                      <a:r>
                        <a:rPr lang="en-US" sz="1200" dirty="0">
                          <a:latin typeface="Times New Roman"/>
                          <a:ea typeface="Times New Roman"/>
                        </a:rPr>
                        <a:t>6</a:t>
                      </a:r>
                    </a:p>
                    <a:p>
                      <a:pPr algn="ctr">
                        <a:spcAft>
                          <a:spcPts val="0"/>
                        </a:spcAft>
                      </a:pPr>
                      <a:r>
                        <a:rPr lang="en-US" sz="1200" dirty="0">
                          <a:latin typeface="Times New Roman"/>
                          <a:ea typeface="Times New Roman"/>
                        </a:rPr>
                        <a:t>10</a:t>
                      </a:r>
                    </a:p>
                    <a:p>
                      <a:pPr algn="ctr">
                        <a:spcAft>
                          <a:spcPts val="0"/>
                        </a:spcAft>
                      </a:pPr>
                      <a:r>
                        <a:rPr lang="en-US" sz="1200" dirty="0">
                          <a:latin typeface="Times New Roman"/>
                          <a:ea typeface="Times New Roman"/>
                        </a:rPr>
                        <a:t>16</a:t>
                      </a:r>
                    </a:p>
                    <a:p>
                      <a:pPr algn="ctr">
                        <a:spcAft>
                          <a:spcPts val="0"/>
                        </a:spcAft>
                      </a:pPr>
                      <a:r>
                        <a:rPr lang="en-US" sz="1200" dirty="0">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1214422"/>
            <a:ext cx="6858048" cy="1200329"/>
          </a:xfrm>
          <a:prstGeom prst="rect">
            <a:avLst/>
          </a:prstGeom>
          <a:noFill/>
        </p:spPr>
        <p:txBody>
          <a:bodyPr wrap="square" rtlCol="0">
            <a:spAutoFit/>
          </a:bodyPr>
          <a:lstStyle/>
          <a:p>
            <a:pPr algn="just"/>
            <a:r>
              <a:rPr lang="en-US" b="1" i="1" smtClean="0"/>
              <a:t>Minimalne debljine kovanja</a:t>
            </a:r>
            <a:r>
              <a:rPr lang="en-US" smtClean="0"/>
              <a:t> </a:t>
            </a:r>
            <a:r>
              <a:rPr lang="sr-Latn-RS" smtClean="0"/>
              <a:t>predstavljaju </a:t>
            </a:r>
            <a:r>
              <a:rPr lang="en-US" smtClean="0"/>
              <a:t>debljine zidova otkovka u pravcu kovanja </a:t>
            </a:r>
            <a:r>
              <a:rPr lang="en-US" baseline="-25000" smtClean="0"/>
              <a:t> </a:t>
            </a:r>
            <a:r>
              <a:rPr lang="en-US" smtClean="0"/>
              <a:t>i u pravcu normalno</a:t>
            </a:r>
            <a:r>
              <a:rPr lang="sr-Latn-RS" smtClean="0"/>
              <a:t>m</a:t>
            </a:r>
            <a:r>
              <a:rPr lang="en-US" smtClean="0"/>
              <a:t> na pravac kovanja</a:t>
            </a:r>
            <a:r>
              <a:rPr lang="sr-Latn-RS" smtClean="0"/>
              <a:t>.</a:t>
            </a:r>
            <a:r>
              <a:rPr lang="en-US" smtClean="0"/>
              <a:t>  Ta ograničenja uvedena su da bi se izbeglo preopterećenje alata i da bi se obezbedilo dobro ispunjenje kalupa. </a:t>
            </a:r>
            <a:endParaRPr lang="en-US"/>
          </a:p>
        </p:txBody>
      </p:sp>
      <p:pic>
        <p:nvPicPr>
          <p:cNvPr id="4" name="Picture 1" descr="Slika 6-kovanje"/>
          <p:cNvPicPr>
            <a:picLocks noChangeAspect="1" noChangeArrowheads="1"/>
          </p:cNvPicPr>
          <p:nvPr/>
        </p:nvPicPr>
        <p:blipFill>
          <a:blip r:embed="rId2"/>
          <a:srcRect/>
          <a:stretch>
            <a:fillRect/>
          </a:stretch>
        </p:blipFill>
        <p:spPr bwMode="auto">
          <a:xfrm>
            <a:off x="2714612" y="2786058"/>
            <a:ext cx="4357718" cy="1761812"/>
          </a:xfrm>
          <a:prstGeom prst="rect">
            <a:avLst/>
          </a:prstGeom>
          <a:noFill/>
          <a:ln w="9525">
            <a:noFill/>
            <a:miter lim="800000"/>
            <a:headEnd/>
            <a:tailEnd/>
          </a:ln>
        </p:spPr>
      </p:pic>
      <p:sp>
        <p:nvSpPr>
          <p:cNvPr id="5" name="TextBox 4"/>
          <p:cNvSpPr txBox="1"/>
          <p:nvPr/>
        </p:nvSpPr>
        <p:spPr>
          <a:xfrm>
            <a:off x="3214678" y="4643446"/>
            <a:ext cx="1571636" cy="369332"/>
          </a:xfrm>
          <a:prstGeom prst="rect">
            <a:avLst/>
          </a:prstGeom>
          <a:noFill/>
        </p:spPr>
        <p:txBody>
          <a:bodyPr wrap="square" rtlCol="0">
            <a:spAutoFit/>
          </a:bodyPr>
          <a:lstStyle/>
          <a:p>
            <a:r>
              <a:rPr lang="sr-Latn-RS" smtClean="0"/>
              <a:t>Gotov deo</a:t>
            </a:r>
            <a:endParaRPr lang="en-US"/>
          </a:p>
        </p:txBody>
      </p:sp>
      <p:sp>
        <p:nvSpPr>
          <p:cNvPr id="6" name="TextBox 5"/>
          <p:cNvSpPr txBox="1"/>
          <p:nvPr/>
        </p:nvSpPr>
        <p:spPr>
          <a:xfrm>
            <a:off x="5643570" y="4572008"/>
            <a:ext cx="1928826" cy="369332"/>
          </a:xfrm>
          <a:prstGeom prst="rect">
            <a:avLst/>
          </a:prstGeom>
          <a:noFill/>
        </p:spPr>
        <p:txBody>
          <a:bodyPr wrap="square" rtlCol="0">
            <a:spAutoFit/>
          </a:bodyPr>
          <a:lstStyle/>
          <a:p>
            <a:r>
              <a:rPr lang="sr-Latn-RS" smtClean="0"/>
              <a:t>Otkovak</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785794"/>
            <a:ext cx="5643602" cy="1077218"/>
          </a:xfrm>
          <a:prstGeom prst="rect">
            <a:avLst/>
          </a:prstGeom>
          <a:noFill/>
        </p:spPr>
        <p:txBody>
          <a:bodyPr wrap="square" rtlCol="0">
            <a:spAutoFit/>
          </a:bodyPr>
          <a:lstStyle/>
          <a:p>
            <a:r>
              <a:rPr lang="sr-Latn-RS" sz="3600" dirty="0" smtClean="0"/>
              <a:t>Kovanje</a:t>
            </a:r>
          </a:p>
          <a:p>
            <a:endParaRPr lang="sr-Latn-RS" sz="2800" dirty="0" smtClean="0"/>
          </a:p>
        </p:txBody>
      </p:sp>
      <p:sp>
        <p:nvSpPr>
          <p:cNvPr id="4" name="TextBox 3"/>
          <p:cNvSpPr txBox="1"/>
          <p:nvPr/>
        </p:nvSpPr>
        <p:spPr>
          <a:xfrm>
            <a:off x="1428728" y="1643050"/>
            <a:ext cx="6215106" cy="3477875"/>
          </a:xfrm>
          <a:prstGeom prst="rect">
            <a:avLst/>
          </a:prstGeom>
          <a:noFill/>
        </p:spPr>
        <p:txBody>
          <a:bodyPr wrap="square" rtlCol="0">
            <a:spAutoFit/>
          </a:bodyPr>
          <a:lstStyle/>
          <a:p>
            <a:pPr algn="just"/>
            <a:r>
              <a:rPr lang="sr-Latn-RS" sz="2000" dirty="0" smtClean="0"/>
              <a:t>K</a:t>
            </a:r>
            <a:r>
              <a:rPr lang="en-US" sz="2000" dirty="0" smtClean="0"/>
              <a:t>o</a:t>
            </a:r>
            <a:r>
              <a:rPr lang="sr-Latn-RS" sz="2000" dirty="0" smtClean="0"/>
              <a:t>vanje je postupak plastičnog deformisanja metala između dva međusobno pokretna dela alata, pri čemu se materijal izlaže pritisnim i zateznim naponima i to impulsnim (udarnim ) putem.</a:t>
            </a:r>
          </a:p>
          <a:p>
            <a:endParaRPr lang="sr-Latn-RS" sz="2000" dirty="0" smtClean="0"/>
          </a:p>
          <a:p>
            <a:r>
              <a:rPr lang="sr-Latn-RS" sz="2000" dirty="0" smtClean="0"/>
              <a:t>Kovanje je jedna od najstarijih obrada metala i izvodi se na toplo.</a:t>
            </a:r>
          </a:p>
          <a:p>
            <a:endParaRPr lang="sr-Latn-RS" sz="2000" dirty="0" smtClean="0"/>
          </a:p>
          <a:p>
            <a:r>
              <a:rPr lang="sr-Latn-RS" sz="2000" dirty="0" smtClean="0"/>
              <a:t>Postoje dve vrste kovanja:</a:t>
            </a:r>
          </a:p>
          <a:p>
            <a:pPr>
              <a:buFontTx/>
              <a:buChar char="-"/>
            </a:pPr>
            <a:r>
              <a:rPr lang="sr-Latn-RS" sz="2000" smtClean="0"/>
              <a:t> </a:t>
            </a:r>
            <a:r>
              <a:rPr lang="en-US" sz="2000" smtClean="0"/>
              <a:t>S</a:t>
            </a:r>
            <a:r>
              <a:rPr lang="sr-Latn-RS" sz="2000" dirty="0" smtClean="0"/>
              <a:t>lobodno kovanje i </a:t>
            </a:r>
          </a:p>
          <a:p>
            <a:pPr>
              <a:buFontTx/>
              <a:buChar char="-"/>
            </a:pPr>
            <a:r>
              <a:rPr lang="sr-Latn-RS" sz="2000" smtClean="0"/>
              <a:t> Kovanje </a:t>
            </a:r>
            <a:r>
              <a:rPr lang="sr-Latn-RS" sz="2000" dirty="0" smtClean="0"/>
              <a:t>u kalupu.</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1428736"/>
            <a:ext cx="6000792" cy="3139321"/>
          </a:xfrm>
          <a:prstGeom prst="rect">
            <a:avLst/>
          </a:prstGeom>
          <a:noFill/>
        </p:spPr>
        <p:txBody>
          <a:bodyPr wrap="square" rtlCol="0">
            <a:spAutoFit/>
          </a:bodyPr>
          <a:lstStyle/>
          <a:p>
            <a:r>
              <a:rPr lang="en-US" b="1" i="1" smtClean="0"/>
              <a:t>Tolerancije otkovaka</a:t>
            </a:r>
            <a:endParaRPr lang="sr-Latn-RS" b="1" i="1" smtClean="0"/>
          </a:p>
          <a:p>
            <a:endParaRPr lang="en-US" b="1" i="1" smtClean="0"/>
          </a:p>
          <a:p>
            <a:r>
              <a:rPr lang="en-US" smtClean="0"/>
              <a:t>Tolerancije otkovka određuju se na osnovu </a:t>
            </a:r>
            <a:endParaRPr lang="sr-Latn-RS" smtClean="0"/>
          </a:p>
          <a:p>
            <a:pPr marL="342900" indent="-342900">
              <a:buAutoNum type="alphaLcParenR"/>
            </a:pPr>
            <a:r>
              <a:rPr lang="en-US" smtClean="0"/>
              <a:t>vrste materijala (njegove obradivosti), </a:t>
            </a:r>
            <a:endParaRPr lang="sr-Latn-RS" smtClean="0"/>
          </a:p>
          <a:p>
            <a:pPr marL="342900" indent="-342900">
              <a:buAutoNum type="alphaLcParenR"/>
            </a:pPr>
            <a:r>
              <a:rPr lang="en-US" smtClean="0"/>
              <a:t>veličine otkovka, tj. njegove težine</a:t>
            </a:r>
            <a:r>
              <a:rPr lang="sr-Latn-RS" smtClean="0"/>
              <a:t> i</a:t>
            </a:r>
            <a:r>
              <a:rPr lang="en-US" smtClean="0"/>
              <a:t> </a:t>
            </a:r>
            <a:endParaRPr lang="sr-Latn-RS" smtClean="0"/>
          </a:p>
          <a:p>
            <a:pPr marL="342900" indent="-342900">
              <a:buAutoNum type="alphaLcParenR"/>
            </a:pPr>
            <a:r>
              <a:rPr lang="en-US" smtClean="0"/>
              <a:t>složenosti. </a:t>
            </a:r>
            <a:endParaRPr lang="sr-Latn-RS" smtClean="0"/>
          </a:p>
          <a:p>
            <a:pPr marL="342900" indent="-342900">
              <a:buAutoNum type="alphaLcParenR"/>
            </a:pPr>
            <a:endParaRPr lang="sr-Latn-RS" smtClean="0"/>
          </a:p>
          <a:p>
            <a:r>
              <a:rPr lang="en-US" smtClean="0"/>
              <a:t>Složenost otkovka definiše se kao odnos zapremine otkovka i zapremine konture koju čine maksimalne dimenzije otkovka. </a:t>
            </a:r>
            <a:r>
              <a:rPr lang="sr-Latn-RS" smtClean="0"/>
              <a:t>T</a:t>
            </a:r>
            <a:r>
              <a:rPr lang="en-US" smtClean="0"/>
              <a:t>olerancije </a:t>
            </a:r>
            <a:r>
              <a:rPr lang="sr-Latn-RS" smtClean="0"/>
              <a:t>se mogu odrediti za </a:t>
            </a:r>
            <a:r>
              <a:rPr lang="en-US" smtClean="0"/>
              <a:t>uobičajeni kvalitet otkovka i povišeni kvalitet otkovka.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1071546"/>
            <a:ext cx="6929486" cy="1754326"/>
          </a:xfrm>
          <a:prstGeom prst="rect">
            <a:avLst/>
          </a:prstGeom>
          <a:noFill/>
        </p:spPr>
        <p:txBody>
          <a:bodyPr wrap="square" rtlCol="0">
            <a:spAutoFit/>
          </a:bodyPr>
          <a:lstStyle/>
          <a:p>
            <a:pPr algn="just"/>
            <a:r>
              <a:rPr lang="sr-Latn-RS" b="1" dirty="0" smtClean="0"/>
              <a:t>Slobodno kovanje </a:t>
            </a:r>
            <a:r>
              <a:rPr lang="sr-Latn-RS" dirty="0" smtClean="0"/>
              <a:t>je obrada pomoću univerzalnih alata čija je osnovna karakteristika da ne moraju imati oblik koji odgovara obliku obratka. Oblikovanje se najčešće obavlja uz upotrebu većeg broja udaraca. </a:t>
            </a:r>
          </a:p>
          <a:p>
            <a:pPr algn="just"/>
            <a:r>
              <a:rPr lang="sr-Latn-RS" dirty="0" smtClean="0"/>
              <a:t>Kod delova manjih dimenzija manipulisanje izvodi radnik pomoću ručnog alata dok se kod većih delova koristi poseban uređaj – maniupulator. </a:t>
            </a:r>
            <a:endParaRPr lang="en-US" dirty="0"/>
          </a:p>
        </p:txBody>
      </p:sp>
      <p:pic>
        <p:nvPicPr>
          <p:cNvPr id="5" name="Picture 2"/>
          <p:cNvPicPr>
            <a:picLocks noChangeAspect="1" noChangeArrowheads="1"/>
          </p:cNvPicPr>
          <p:nvPr/>
        </p:nvPicPr>
        <p:blipFill>
          <a:blip r:embed="rId2"/>
          <a:srcRect l="1785" t="5682" r="3125"/>
          <a:stretch>
            <a:fillRect/>
          </a:stretch>
        </p:blipFill>
        <p:spPr bwMode="auto">
          <a:xfrm>
            <a:off x="1142976" y="2786058"/>
            <a:ext cx="2786082" cy="2171305"/>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a:stretch>
            <a:fillRect/>
          </a:stretch>
        </p:blipFill>
        <p:spPr bwMode="auto">
          <a:xfrm>
            <a:off x="4286248" y="2714620"/>
            <a:ext cx="3772771" cy="2443160"/>
          </a:xfrm>
          <a:prstGeom prst="rect">
            <a:avLst/>
          </a:prstGeom>
          <a:noFill/>
          <a:ln w="9525">
            <a:noFill/>
            <a:miter lim="800000"/>
            <a:headEnd/>
            <a:tailEnd/>
          </a:ln>
          <a:effectLst/>
        </p:spPr>
      </p:pic>
      <p:pic>
        <p:nvPicPr>
          <p:cNvPr id="6" name="Picture 5" descr="strana19-slika1"/>
          <p:cNvPicPr/>
          <p:nvPr/>
        </p:nvPicPr>
        <p:blipFill>
          <a:blip r:embed="rId4" cstate="print"/>
          <a:srcRect b="22900"/>
          <a:stretch>
            <a:fillRect/>
          </a:stretch>
        </p:blipFill>
        <p:spPr bwMode="auto">
          <a:xfrm>
            <a:off x="2500298" y="5357826"/>
            <a:ext cx="4267200" cy="864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17378" t="46672" r="21341" b="6656"/>
          <a:stretch>
            <a:fillRect/>
          </a:stretch>
        </p:blipFill>
        <p:spPr bwMode="auto">
          <a:xfrm>
            <a:off x="428596" y="1214422"/>
            <a:ext cx="4189742" cy="2313738"/>
          </a:xfrm>
          <a:prstGeom prst="rect">
            <a:avLst/>
          </a:prstGeom>
          <a:noFill/>
          <a:ln w="9525">
            <a:noFill/>
            <a:miter lim="800000"/>
            <a:headEnd/>
            <a:tailEnd/>
          </a:ln>
          <a:effectLst/>
        </p:spPr>
      </p:pic>
      <p:sp>
        <p:nvSpPr>
          <p:cNvPr id="4" name="TextBox 3"/>
          <p:cNvSpPr txBox="1"/>
          <p:nvPr/>
        </p:nvSpPr>
        <p:spPr>
          <a:xfrm>
            <a:off x="2285984" y="500042"/>
            <a:ext cx="5000660" cy="400110"/>
          </a:xfrm>
          <a:prstGeom prst="rect">
            <a:avLst/>
          </a:prstGeom>
          <a:noFill/>
        </p:spPr>
        <p:txBody>
          <a:bodyPr wrap="square" rtlCol="0">
            <a:spAutoFit/>
          </a:bodyPr>
          <a:lstStyle/>
          <a:p>
            <a:r>
              <a:rPr lang="sr-Latn-RS" sz="2000" dirty="0" smtClean="0"/>
              <a:t>Slobodno kovanje delova većih dimenzija</a:t>
            </a:r>
            <a:endParaRPr lang="en-US" sz="2000" dirty="0"/>
          </a:p>
        </p:txBody>
      </p:sp>
      <p:pic>
        <p:nvPicPr>
          <p:cNvPr id="1027" name="Picture 3"/>
          <p:cNvPicPr>
            <a:picLocks noChangeAspect="1" noChangeArrowheads="1"/>
          </p:cNvPicPr>
          <p:nvPr/>
        </p:nvPicPr>
        <p:blipFill>
          <a:blip r:embed="rId3"/>
          <a:srcRect/>
          <a:stretch>
            <a:fillRect/>
          </a:stretch>
        </p:blipFill>
        <p:spPr bwMode="auto">
          <a:xfrm>
            <a:off x="3786182" y="3571876"/>
            <a:ext cx="4781841" cy="2700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1071546"/>
            <a:ext cx="6572296" cy="2585323"/>
          </a:xfrm>
          <a:prstGeom prst="rect">
            <a:avLst/>
          </a:prstGeom>
          <a:noFill/>
        </p:spPr>
        <p:txBody>
          <a:bodyPr wrap="square" rtlCol="0">
            <a:spAutoFit/>
          </a:bodyPr>
          <a:lstStyle/>
          <a:p>
            <a:r>
              <a:rPr lang="sr-Latn-RS" dirty="0" smtClean="0"/>
              <a:t>Alat za kovanje naziva se kalup. Šupljina u kalupu (alatu) naziva se gravura i odgovara obliku otkovka.</a:t>
            </a:r>
          </a:p>
          <a:p>
            <a:endParaRPr lang="sr-Latn-RS" dirty="0" smtClean="0"/>
          </a:p>
          <a:p>
            <a:r>
              <a:rPr lang="sr-Latn-RS" dirty="0" smtClean="0"/>
              <a:t>Kovanje u kalupu može biti:</a:t>
            </a:r>
          </a:p>
          <a:p>
            <a:endParaRPr lang="sr-Latn-RS" dirty="0" smtClean="0"/>
          </a:p>
          <a:p>
            <a:pPr>
              <a:buFontTx/>
              <a:buChar char="-"/>
            </a:pPr>
            <a:r>
              <a:rPr lang="sr-Latn-RS" dirty="0" smtClean="0"/>
              <a:t> Kovanje sa vencem (srhom) i </a:t>
            </a:r>
          </a:p>
          <a:p>
            <a:pPr>
              <a:buFontTx/>
              <a:buChar char="-"/>
            </a:pPr>
            <a:r>
              <a:rPr lang="sr-Latn-RS" dirty="0" smtClean="0"/>
              <a:t> Kovanje bez venca (srha).</a:t>
            </a:r>
          </a:p>
          <a:p>
            <a:endParaRPr lang="sr-Latn-R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428596" y="3429000"/>
            <a:ext cx="4470795" cy="199072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643570" y="3643314"/>
            <a:ext cx="3071834" cy="1817737"/>
          </a:xfrm>
          <a:prstGeom prst="rect">
            <a:avLst/>
          </a:prstGeom>
          <a:noFill/>
          <a:ln w="9525">
            <a:noFill/>
            <a:miter lim="800000"/>
            <a:headEnd/>
            <a:tailEnd/>
          </a:ln>
          <a:effectLst/>
        </p:spPr>
      </p:pic>
      <p:sp>
        <p:nvSpPr>
          <p:cNvPr id="6" name="TextBox 5"/>
          <p:cNvSpPr txBox="1"/>
          <p:nvPr/>
        </p:nvSpPr>
        <p:spPr>
          <a:xfrm>
            <a:off x="1285852" y="5857892"/>
            <a:ext cx="2857520" cy="369332"/>
          </a:xfrm>
          <a:prstGeom prst="rect">
            <a:avLst/>
          </a:prstGeom>
          <a:noFill/>
        </p:spPr>
        <p:txBody>
          <a:bodyPr wrap="square" rtlCol="0">
            <a:spAutoFit/>
          </a:bodyPr>
          <a:lstStyle/>
          <a:p>
            <a:r>
              <a:rPr lang="sr-Latn-RS" dirty="0" smtClean="0"/>
              <a:t>Kovanje </a:t>
            </a:r>
            <a:r>
              <a:rPr lang="en-US" dirty="0" err="1" smtClean="0"/>
              <a:t>sa</a:t>
            </a:r>
            <a:r>
              <a:rPr lang="en-US" dirty="0" smtClean="0"/>
              <a:t> </a:t>
            </a:r>
            <a:r>
              <a:rPr lang="en-US" dirty="0" err="1" smtClean="0"/>
              <a:t>vencem</a:t>
            </a:r>
            <a:endParaRPr lang="en-US" dirty="0"/>
          </a:p>
        </p:txBody>
      </p:sp>
      <p:sp>
        <p:nvSpPr>
          <p:cNvPr id="7" name="TextBox 6"/>
          <p:cNvSpPr txBox="1"/>
          <p:nvPr/>
        </p:nvSpPr>
        <p:spPr>
          <a:xfrm>
            <a:off x="5643570" y="5857892"/>
            <a:ext cx="3214710" cy="369332"/>
          </a:xfrm>
          <a:prstGeom prst="rect">
            <a:avLst/>
          </a:prstGeom>
          <a:noFill/>
        </p:spPr>
        <p:txBody>
          <a:bodyPr wrap="square" rtlCol="0">
            <a:spAutoFit/>
          </a:bodyPr>
          <a:lstStyle/>
          <a:p>
            <a:r>
              <a:rPr lang="sr-Latn-RS" dirty="0" smtClean="0"/>
              <a:t>Kovanje </a:t>
            </a:r>
            <a:r>
              <a:rPr lang="en-US" dirty="0" err="1" smtClean="0"/>
              <a:t>bez</a:t>
            </a:r>
            <a:r>
              <a:rPr lang="en-US" dirty="0" smtClean="0"/>
              <a:t> </a:t>
            </a:r>
            <a:r>
              <a:rPr lang="en-US" dirty="0" err="1" smtClean="0"/>
              <a:t>venca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85786" y="3286124"/>
            <a:ext cx="4470795" cy="1990727"/>
          </a:xfrm>
          <a:prstGeom prst="rect">
            <a:avLst/>
          </a:prstGeom>
          <a:noFill/>
          <a:ln w="9525">
            <a:noFill/>
            <a:miter lim="800000"/>
            <a:headEnd/>
            <a:tailEnd/>
          </a:ln>
          <a:effectLst/>
        </p:spPr>
      </p:pic>
      <p:sp>
        <p:nvSpPr>
          <p:cNvPr id="3" name="TextBox 2"/>
          <p:cNvSpPr txBox="1"/>
          <p:nvPr/>
        </p:nvSpPr>
        <p:spPr>
          <a:xfrm>
            <a:off x="1643042" y="928670"/>
            <a:ext cx="6143668" cy="2031325"/>
          </a:xfrm>
          <a:prstGeom prst="rect">
            <a:avLst/>
          </a:prstGeom>
          <a:noFill/>
        </p:spPr>
        <p:txBody>
          <a:bodyPr wrap="square" rtlCol="0">
            <a:spAutoFit/>
          </a:bodyPr>
          <a:lstStyle/>
          <a:p>
            <a:pPr algn="just"/>
            <a:r>
              <a:rPr lang="sr-Latn-RS" dirty="0" smtClean="0"/>
              <a:t>Kod kovanja sa vencem zapremina pripremka je veća od zapremine otkovka koji treba da se dobije. Z</a:t>
            </a:r>
            <a:r>
              <a:rPr lang="en-US" dirty="0" smtClean="0"/>
              <a:t>t</a:t>
            </a:r>
            <a:r>
              <a:rPr lang="sr-Latn-RS" dirty="0" smtClean="0"/>
              <a:t>bog toga u kalupu pored gravure postoji i kanal u koji ističe višak materijala i na taj način se formira venac – SRH.</a:t>
            </a:r>
          </a:p>
          <a:p>
            <a:pPr algn="just"/>
            <a:r>
              <a:rPr lang="sr-Latn-RS" dirty="0" smtClean="0"/>
              <a:t>Zbog formiranja srha nakon operacije kovanja uvek je potrebno opseći taj višak materijala, pa je potrebna još jedna dodatna operacija. </a:t>
            </a:r>
            <a:endParaRPr lang="en-US" dirty="0"/>
          </a:p>
        </p:txBody>
      </p:sp>
      <p:pic>
        <p:nvPicPr>
          <p:cNvPr id="2050" name="Picture 2"/>
          <p:cNvPicPr>
            <a:picLocks noChangeAspect="1" noChangeArrowheads="1"/>
          </p:cNvPicPr>
          <p:nvPr/>
        </p:nvPicPr>
        <p:blipFill>
          <a:blip r:embed="rId3"/>
          <a:srcRect l="11968" t="2852" r="4255" b="3041"/>
          <a:stretch>
            <a:fillRect/>
          </a:stretch>
        </p:blipFill>
        <p:spPr bwMode="auto">
          <a:xfrm>
            <a:off x="5715008" y="3071810"/>
            <a:ext cx="3000396" cy="2357454"/>
          </a:xfrm>
          <a:prstGeom prst="rect">
            <a:avLst/>
          </a:prstGeom>
          <a:noFill/>
          <a:ln w="9525">
            <a:noFill/>
            <a:miter lim="800000"/>
            <a:headEnd/>
            <a:tailEnd/>
          </a:ln>
          <a:effectLst/>
        </p:spPr>
      </p:pic>
      <p:sp>
        <p:nvSpPr>
          <p:cNvPr id="5" name="TextBox 4"/>
          <p:cNvSpPr txBox="1"/>
          <p:nvPr/>
        </p:nvSpPr>
        <p:spPr>
          <a:xfrm>
            <a:off x="1500166" y="5643578"/>
            <a:ext cx="3000396" cy="369332"/>
          </a:xfrm>
          <a:prstGeom prst="rect">
            <a:avLst/>
          </a:prstGeom>
          <a:noFill/>
        </p:spPr>
        <p:txBody>
          <a:bodyPr wrap="square" rtlCol="0">
            <a:spAutoFit/>
          </a:bodyPr>
          <a:lstStyle/>
          <a:p>
            <a:r>
              <a:rPr lang="sr-Latn-RS" dirty="0" smtClean="0"/>
              <a:t>Kovanje </a:t>
            </a:r>
            <a:r>
              <a:rPr lang="en-US" dirty="0" err="1" smtClean="0"/>
              <a:t>sa</a:t>
            </a:r>
            <a:r>
              <a:rPr lang="en-US" dirty="0" smtClean="0"/>
              <a:t> </a:t>
            </a:r>
            <a:r>
              <a:rPr lang="en-US" dirty="0" err="1" smtClean="0"/>
              <a:t>vencem</a:t>
            </a:r>
            <a:r>
              <a:rPr lang="en-US" dirty="0" smtClean="0"/>
              <a:t> (</a:t>
            </a:r>
            <a:r>
              <a:rPr lang="en-US" dirty="0" err="1" smtClean="0"/>
              <a:t>srhom</a:t>
            </a:r>
            <a:r>
              <a:rPr lang="en-US" dirty="0" smtClean="0"/>
              <a:t>)</a:t>
            </a:r>
            <a:endParaRPr lang="en-US" dirty="0"/>
          </a:p>
        </p:txBody>
      </p:sp>
      <p:sp>
        <p:nvSpPr>
          <p:cNvPr id="6" name="TextBox 5"/>
          <p:cNvSpPr txBox="1"/>
          <p:nvPr/>
        </p:nvSpPr>
        <p:spPr>
          <a:xfrm>
            <a:off x="6215074" y="5643578"/>
            <a:ext cx="1928826" cy="646331"/>
          </a:xfrm>
          <a:prstGeom prst="rect">
            <a:avLst/>
          </a:prstGeom>
          <a:noFill/>
        </p:spPr>
        <p:txBody>
          <a:bodyPr wrap="square" rtlCol="0">
            <a:spAutoFit/>
          </a:bodyPr>
          <a:lstStyle/>
          <a:p>
            <a:r>
              <a:rPr lang="sr-Latn-RS" dirty="0" smtClean="0"/>
              <a:t>Opsecanje </a:t>
            </a:r>
            <a:r>
              <a:rPr lang="en-US" dirty="0" err="1" smtClean="0"/>
              <a:t>venca</a:t>
            </a:r>
            <a:r>
              <a:rPr lang="en-US" dirty="0" smtClean="0"/>
              <a:t> (</a:t>
            </a:r>
            <a:r>
              <a:rPr lang="sr-Latn-RS" dirty="0" smtClean="0"/>
              <a:t>srha</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r="57929"/>
          <a:stretch>
            <a:fillRect/>
          </a:stretch>
        </p:blipFill>
        <p:spPr bwMode="auto">
          <a:xfrm>
            <a:off x="4786314" y="785794"/>
            <a:ext cx="3802909" cy="35719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5890" r="3795"/>
          <a:stretch>
            <a:fillRect/>
          </a:stretch>
        </p:blipFill>
        <p:spPr bwMode="auto">
          <a:xfrm>
            <a:off x="1214414" y="4572008"/>
            <a:ext cx="2357454" cy="189961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000100" y="2928934"/>
            <a:ext cx="2786082" cy="1596785"/>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41136" r="-36" b="19558"/>
          <a:stretch>
            <a:fillRect/>
          </a:stretch>
        </p:blipFill>
        <p:spPr bwMode="auto">
          <a:xfrm>
            <a:off x="5214942" y="4357694"/>
            <a:ext cx="3429056" cy="1850602"/>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928662" y="785794"/>
            <a:ext cx="3025579" cy="2071702"/>
          </a:xfrm>
          <a:prstGeom prst="rect">
            <a:avLst/>
          </a:prstGeom>
          <a:noFill/>
          <a:ln w="9525">
            <a:noFill/>
            <a:miter lim="800000"/>
            <a:headEnd/>
            <a:tailEnd/>
          </a:ln>
          <a:effectLst/>
        </p:spPr>
      </p:pic>
      <p:sp>
        <p:nvSpPr>
          <p:cNvPr id="12" name="TextBox 11"/>
          <p:cNvSpPr txBox="1"/>
          <p:nvPr/>
        </p:nvSpPr>
        <p:spPr>
          <a:xfrm>
            <a:off x="1071538" y="285728"/>
            <a:ext cx="3429024" cy="369332"/>
          </a:xfrm>
          <a:prstGeom prst="rect">
            <a:avLst/>
          </a:prstGeom>
          <a:noFill/>
        </p:spPr>
        <p:txBody>
          <a:bodyPr wrap="square" rtlCol="0">
            <a:spAutoFit/>
          </a:bodyPr>
          <a:lstStyle/>
          <a:p>
            <a:r>
              <a:rPr lang="sr-Latn-RS" dirty="0" smtClean="0"/>
              <a:t>Kovanje sa vencem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14546" y="1857364"/>
            <a:ext cx="4951639" cy="3167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t="24799" r="52059" b="14157"/>
          <a:stretch>
            <a:fillRect/>
          </a:stretch>
        </p:blipFill>
        <p:spPr bwMode="auto">
          <a:xfrm>
            <a:off x="1071538" y="3214686"/>
            <a:ext cx="4214810" cy="2286016"/>
          </a:xfrm>
          <a:prstGeom prst="rect">
            <a:avLst/>
          </a:prstGeom>
          <a:noFill/>
          <a:ln w="9525">
            <a:noFill/>
            <a:miter lim="800000"/>
            <a:headEnd/>
            <a:tailEnd/>
          </a:ln>
          <a:effectLst/>
        </p:spPr>
      </p:pic>
      <p:sp>
        <p:nvSpPr>
          <p:cNvPr id="3" name="TextBox 2"/>
          <p:cNvSpPr txBox="1"/>
          <p:nvPr/>
        </p:nvSpPr>
        <p:spPr>
          <a:xfrm>
            <a:off x="857224" y="1071546"/>
            <a:ext cx="7643866" cy="1754326"/>
          </a:xfrm>
          <a:prstGeom prst="rect">
            <a:avLst/>
          </a:prstGeom>
          <a:noFill/>
        </p:spPr>
        <p:txBody>
          <a:bodyPr wrap="square" rtlCol="0">
            <a:spAutoFit/>
          </a:bodyPr>
          <a:lstStyle/>
          <a:p>
            <a:pPr algn="just"/>
            <a:r>
              <a:rPr lang="sr-Latn-RS" dirty="0" smtClean="0"/>
              <a:t>Specijalna vrsta kovanja je kovanje bez venca. U ovoj vrsti kovanja nema viška materijala i zapremina gravure odgovara zapremini otkovka. Izračunavanje dimenzija i izrada pripremka u ovoj vrsti kovanja mora biti veoma tačno.  </a:t>
            </a:r>
          </a:p>
          <a:p>
            <a:pPr algn="just"/>
            <a:r>
              <a:rPr lang="sr-Latn-RS" dirty="0" smtClean="0"/>
              <a:t>Netačnost u zapremini pripremka dovodi ili do nekompletnog ispunjavanja kalupa (ako je zapremina pripremka manja od potrebne) ili do preopterećenja i loma alata (ako je zapremina pripremka veća od potrebne).</a:t>
            </a:r>
            <a:endParaRPr lang="en-US" dirty="0"/>
          </a:p>
        </p:txBody>
      </p:sp>
      <p:sp>
        <p:nvSpPr>
          <p:cNvPr id="4" name="TextBox 3"/>
          <p:cNvSpPr txBox="1"/>
          <p:nvPr/>
        </p:nvSpPr>
        <p:spPr>
          <a:xfrm>
            <a:off x="2857488" y="5786454"/>
            <a:ext cx="2928958" cy="369332"/>
          </a:xfrm>
          <a:prstGeom prst="rect">
            <a:avLst/>
          </a:prstGeom>
          <a:noFill/>
        </p:spPr>
        <p:txBody>
          <a:bodyPr wrap="square" rtlCol="0">
            <a:spAutoFit/>
          </a:bodyPr>
          <a:lstStyle/>
          <a:p>
            <a:r>
              <a:rPr lang="sr-Latn-RS" dirty="0" smtClean="0"/>
              <a:t>K</a:t>
            </a:r>
            <a:r>
              <a:rPr lang="en-US" dirty="0" smtClean="0"/>
              <a:t>o</a:t>
            </a:r>
            <a:r>
              <a:rPr lang="sr-Latn-RS" dirty="0" smtClean="0"/>
              <a:t>vanje bez venca</a:t>
            </a:r>
            <a:endParaRPr lang="en-US" dirty="0"/>
          </a:p>
        </p:txBody>
      </p:sp>
      <p:sp>
        <p:nvSpPr>
          <p:cNvPr id="5" name="TextBox 4"/>
          <p:cNvSpPr txBox="1"/>
          <p:nvPr/>
        </p:nvSpPr>
        <p:spPr>
          <a:xfrm>
            <a:off x="857224" y="642918"/>
            <a:ext cx="3357586" cy="369332"/>
          </a:xfrm>
          <a:prstGeom prst="rect">
            <a:avLst/>
          </a:prstGeom>
          <a:noFill/>
        </p:spPr>
        <p:txBody>
          <a:bodyPr wrap="square" rtlCol="0">
            <a:spAutoFit/>
          </a:bodyPr>
          <a:lstStyle/>
          <a:p>
            <a:r>
              <a:rPr lang="sr-Latn-RS" dirty="0" smtClean="0"/>
              <a:t>K</a:t>
            </a:r>
            <a:r>
              <a:rPr lang="en-US" dirty="0" smtClean="0"/>
              <a:t>o</a:t>
            </a:r>
            <a:r>
              <a:rPr lang="sr-Latn-RS" dirty="0" smtClean="0"/>
              <a:t>vanje bez venca</a:t>
            </a:r>
            <a:endParaRPr lang="en-US" dirty="0"/>
          </a:p>
        </p:txBody>
      </p:sp>
      <p:pic>
        <p:nvPicPr>
          <p:cNvPr id="6" name="Picture 3"/>
          <p:cNvPicPr>
            <a:picLocks noChangeAspect="1" noChangeArrowheads="1"/>
          </p:cNvPicPr>
          <p:nvPr/>
        </p:nvPicPr>
        <p:blipFill>
          <a:blip r:embed="rId3"/>
          <a:srcRect/>
          <a:stretch>
            <a:fillRect/>
          </a:stretch>
        </p:blipFill>
        <p:spPr bwMode="auto">
          <a:xfrm>
            <a:off x="5643570" y="3500438"/>
            <a:ext cx="3071834" cy="1817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F271C"/>
      </a:dk2>
      <a:lt2>
        <a:srgbClr val="E7F1D2"/>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TotalTime>
  <Words>1059</Words>
  <Application>Microsoft Office PowerPoint</Application>
  <PresentationFormat>On-screen Show (4:3)</PresentationFormat>
  <Paragraphs>182</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Symbol</vt:lpstr>
      <vt:lpstr>Times New Roman</vt:lpstr>
      <vt:lpstr>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Plavka Skakun</dc:creator>
  <cp:lastModifiedBy>Plavka</cp:lastModifiedBy>
  <cp:revision>154</cp:revision>
  <dcterms:created xsi:type="dcterms:W3CDTF">2016-02-17T06:54:57Z</dcterms:created>
  <dcterms:modified xsi:type="dcterms:W3CDTF">2020-03-28T15:55:36Z</dcterms:modified>
</cp:coreProperties>
</file>