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  <p:sldId id="293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94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96" r:id="rId23"/>
    <p:sldId id="288" r:id="rId24"/>
    <p:sldId id="295" r:id="rId25"/>
    <p:sldId id="282" r:id="rId26"/>
    <p:sldId id="283" r:id="rId27"/>
    <p:sldId id="284" r:id="rId28"/>
    <p:sldId id="285" r:id="rId29"/>
    <p:sldId id="297" r:id="rId30"/>
    <p:sldId id="298" r:id="rId31"/>
    <p:sldId id="286" r:id="rId32"/>
    <p:sldId id="299" r:id="rId33"/>
    <p:sldId id="287" r:id="rId34"/>
    <p:sldId id="300" r:id="rId35"/>
    <p:sldId id="301" r:id="rId36"/>
    <p:sldId id="302" r:id="rId37"/>
    <p:sldId id="303" r:id="rId38"/>
    <p:sldId id="304" r:id="rId39"/>
    <p:sldId id="292" r:id="rId40"/>
    <p:sldId id="305" r:id="rId41"/>
    <p:sldId id="260" r:id="rId42"/>
    <p:sldId id="313" r:id="rId43"/>
    <p:sldId id="310" r:id="rId44"/>
    <p:sldId id="314" r:id="rId45"/>
    <p:sldId id="316" r:id="rId46"/>
    <p:sldId id="318" r:id="rId47"/>
    <p:sldId id="319" r:id="rId48"/>
    <p:sldId id="320" r:id="rId49"/>
    <p:sldId id="317" r:id="rId50"/>
    <p:sldId id="315" r:id="rId51"/>
    <p:sldId id="311" r:id="rId52"/>
    <p:sldId id="26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90" autoAdjust="0"/>
  </p:normalViewPr>
  <p:slideViewPr>
    <p:cSldViewPr>
      <p:cViewPr varScale="1">
        <p:scale>
          <a:sx n="29" d="100"/>
          <a:sy n="29" d="100"/>
        </p:scale>
        <p:origin x="150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1.wdp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Izbor dodatnog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Zavisi od toga da li se radi o više ili manje odgovornoj konstrukciji.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a) Ista svojstva šava i osnovnog materijala (više odgovorne konstrukcije)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b) Šav i osnovni materijal nemaju ista svojstva (manje odgovorne konstrukcije)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a) </a:t>
            </a:r>
            <a:r>
              <a:rPr lang="sr-Latn-CS" dirty="0"/>
              <a:t>Ista svojstva šava i osnovnog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Specijalne elektrode čiji je hemijski sastav sličan osnovnom materijalu.</a:t>
            </a:r>
          </a:p>
          <a:p>
            <a:r>
              <a:rPr lang="sr-Latn-CS" dirty="0"/>
              <a:t>Nakon zavarivanja hlađenje do 150 – 200</a:t>
            </a:r>
            <a:r>
              <a:rPr lang="sr-Latn-CS" baseline="30000" dirty="0"/>
              <a:t>o</a:t>
            </a:r>
            <a:r>
              <a:rPr lang="sr-Latn-CS" dirty="0"/>
              <a:t>C, pa žarenje na 900</a:t>
            </a:r>
            <a:r>
              <a:rPr lang="sr-Latn-CS" baseline="30000" dirty="0"/>
              <a:t>o</a:t>
            </a:r>
            <a:r>
              <a:rPr lang="sr-Latn-CS" dirty="0"/>
              <a:t>C, nakon toga hlađenje u (ugašenoj) peći do 600</a:t>
            </a:r>
            <a:r>
              <a:rPr lang="sr-Latn-CS" baseline="30000" dirty="0"/>
              <a:t>o</a:t>
            </a:r>
            <a:r>
              <a:rPr lang="sr-Latn-CS" dirty="0"/>
              <a:t>C i hlađenje na vazduhu.</a:t>
            </a:r>
          </a:p>
          <a:p>
            <a:r>
              <a:rPr lang="sr-Latn-CS" dirty="0"/>
              <a:t>Postoji ograničenje veličine radnog predmeta zbog veličine komore peći.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b) </a:t>
            </a:r>
            <a:r>
              <a:rPr lang="sr-Latn-CS" dirty="0"/>
              <a:t>Šav i osnovni materijal nemaju ista svojstva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sr-Latn-CS" dirty="0"/>
              <a:t>Koriste se austenitne elektrode, zbog veće mogućnosti apsorbovanja vodonika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difuzije</a:t>
            </a:r>
            <a:r>
              <a:rPr lang="en-US" dirty="0"/>
              <a:t> </a:t>
            </a:r>
            <a:r>
              <a:rPr lang="en-US" dirty="0" err="1"/>
              <a:t>vodonika</a:t>
            </a:r>
            <a:r>
              <a:rPr lang="en-US" dirty="0"/>
              <a:t> u ZUT</a:t>
            </a:r>
            <a:r>
              <a:rPr lang="sr-Latn-CS" dirty="0"/>
              <a:t>.</a:t>
            </a:r>
          </a:p>
          <a:p>
            <a:r>
              <a:rPr lang="sr-Latn-CS" dirty="0"/>
              <a:t>“Svesno” se prihvata martenzit u ZUT-u, koji je manje zasićen vodonikom u odnosu na slučaj da se ne koristi austenitna elektroda.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u="sng" dirty="0"/>
              <a:t>Zavarljivost feritnih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</p:spPr>
        <p:txBody>
          <a:bodyPr>
            <a:normAutofit/>
          </a:bodyPr>
          <a:lstStyle/>
          <a:p>
            <a:r>
              <a:rPr lang="sr-Latn-CS" sz="3000" dirty="0"/>
              <a:t>Sadrže 0,15-0,25% C i 16-30% Cr</a:t>
            </a:r>
            <a:r>
              <a:rPr lang="en-US" sz="3000" dirty="0"/>
              <a:t>, </a:t>
            </a:r>
            <a:r>
              <a:rPr lang="en-US" sz="3000" dirty="0" err="1"/>
              <a:t>sadrže</a:t>
            </a:r>
            <a:r>
              <a:rPr lang="en-US" sz="3000" dirty="0"/>
              <a:t> </a:t>
            </a:r>
            <a:r>
              <a:rPr lang="en-US" sz="3000" dirty="0" err="1"/>
              <a:t>još</a:t>
            </a:r>
            <a:r>
              <a:rPr lang="en-US" sz="3000" dirty="0"/>
              <a:t> Ti, Al, Si, </a:t>
            </a:r>
            <a:r>
              <a:rPr lang="en-US" sz="3000" dirty="0" err="1"/>
              <a:t>Nb</a:t>
            </a:r>
            <a:r>
              <a:rPr lang="en-US" sz="3000" dirty="0"/>
              <a:t>, </a:t>
            </a:r>
            <a:r>
              <a:rPr lang="en-US" sz="3000" dirty="0" err="1"/>
              <a:t>svi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l-GR" sz="3000" dirty="0"/>
              <a:t>α</a:t>
            </a:r>
            <a:r>
              <a:rPr lang="en-US" sz="3000" dirty="0"/>
              <a:t>-</a:t>
            </a:r>
            <a:r>
              <a:rPr lang="en-US" sz="3000" dirty="0" err="1"/>
              <a:t>geni</a:t>
            </a:r>
            <a:r>
              <a:rPr lang="en-US" sz="3000" dirty="0"/>
              <a:t> </a:t>
            </a:r>
            <a:r>
              <a:rPr lang="en-US" sz="3000" dirty="0" err="1"/>
              <a:t>elementi</a:t>
            </a:r>
            <a:r>
              <a:rPr lang="en-US" sz="3000" dirty="0"/>
              <a:t> (</a:t>
            </a:r>
            <a:r>
              <a:rPr lang="en-US" sz="3000" dirty="0" err="1"/>
              <a:t>stvaraju</a:t>
            </a:r>
            <a:r>
              <a:rPr lang="en-US" sz="3000" dirty="0"/>
              <a:t> </a:t>
            </a:r>
            <a:r>
              <a:rPr lang="en-US" sz="3000" dirty="0" err="1"/>
              <a:t>ferit</a:t>
            </a:r>
            <a:r>
              <a:rPr lang="en-US" sz="3000" dirty="0"/>
              <a:t>)</a:t>
            </a:r>
            <a:r>
              <a:rPr lang="sr-Latn-CS" sz="3000" dirty="0"/>
              <a:t>.</a:t>
            </a:r>
          </a:p>
          <a:p>
            <a:r>
              <a:rPr lang="sr-Latn-CS" sz="3000" dirty="0"/>
              <a:t>Otporni su na: kiseline (azotnu iz prehrambenih proizvoda), sumporne gasove...</a:t>
            </a:r>
          </a:p>
          <a:p>
            <a:endParaRPr lang="sr-Latn-C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93E2-CBBF-47D1-B78C-52A8BD8C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sr-Latn-CS" sz="3200" dirty="0" err="1"/>
              <a:t>Namenjeni</a:t>
            </a:r>
            <a:r>
              <a:rPr lang="sr-Latn-CS" sz="3200" dirty="0"/>
              <a:t> su za: izduvne </a:t>
            </a:r>
            <a:r>
              <a:rPr lang="sr-Latn-CS" sz="3200" dirty="0" err="1"/>
              <a:t>cevi</a:t>
            </a:r>
            <a:r>
              <a:rPr lang="sr-Latn-CS" sz="3200" dirty="0"/>
              <a:t> motornih vozila, dekorativne elemente u automobilskoj industriji i građevinarstvu, </a:t>
            </a:r>
            <a:r>
              <a:rPr lang="sr-Latn-CS" sz="3200" dirty="0" err="1"/>
              <a:t>izmenjivače</a:t>
            </a:r>
            <a:r>
              <a:rPr lang="sr-Latn-CS" sz="3200" dirty="0"/>
              <a:t> toplote, </a:t>
            </a:r>
            <a:r>
              <a:rPr lang="sr-Latn-CS" sz="3200" dirty="0" err="1"/>
              <a:t>delovi</a:t>
            </a:r>
            <a:r>
              <a:rPr lang="sr-Latn-CS" sz="3200" dirty="0"/>
              <a:t> peći i </a:t>
            </a:r>
            <a:r>
              <a:rPr lang="sr-Latn-CS" sz="3200" dirty="0" err="1"/>
              <a:t>grejača</a:t>
            </a:r>
            <a:r>
              <a:rPr lang="sr-Latn-CS" sz="3200" dirty="0"/>
              <a:t>...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82025-8A49-41DA-A641-16616873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" y="5051321"/>
            <a:ext cx="2667000" cy="18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66435-5BD0-4B96-9312-F8661C12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7673C-FB56-43A9-8CAE-DD6F91676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79130"/>
            <a:ext cx="2057400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148A440-76E4-4227-B743-D0C8063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4599"/>
            <a:ext cx="2514600" cy="14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061FC5B-29DF-4FA6-92FC-A77760A8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350994" cy="13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7CFBF90-0429-4F90-944B-9D04895B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31242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923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Zbog niskog sadržaja C ne ojačavaju termičkom obradom (kaljenjem) već</a:t>
            </a:r>
            <a:r>
              <a:rPr lang="en-US" dirty="0"/>
              <a:t> </a:t>
            </a:r>
            <a:r>
              <a:rPr lang="sr-Latn-CS" dirty="0"/>
              <a:t>plastičnom deformacijom, a omekšavaju se žarenjem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750-850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sr-Latn-CS" dirty="0"/>
              <a:t>.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552842" y="2439397"/>
            <a:ext cx="3962400" cy="43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/>
              <a:t>Osnovni problemi pri zavarivanju su vezani za:</a:t>
            </a:r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AutoNum type="alphaLcParenR"/>
            </a:pPr>
            <a:r>
              <a:rPr lang="sr-Latn-CS" dirty="0"/>
              <a:t>Rast zrna</a:t>
            </a:r>
          </a:p>
          <a:p>
            <a:pPr marL="514350" indent="-514350">
              <a:buAutoNum type="alphaLcParenR"/>
            </a:pPr>
            <a:r>
              <a:rPr lang="sr-Latn-CS" dirty="0"/>
              <a:t>Povećanje krtosti</a:t>
            </a:r>
          </a:p>
          <a:p>
            <a:pPr marL="514350" indent="-514350">
              <a:buAutoNum type="alphaLcParenR"/>
            </a:pPr>
            <a:r>
              <a:rPr lang="sr-Latn-CS" dirty="0"/>
              <a:t>Međukristalna korozija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/>
              <a:t>Rast zrna</a:t>
            </a:r>
            <a:r>
              <a:rPr lang="sr-Latn-CS" dirty="0"/>
              <a:t>:</a:t>
            </a:r>
          </a:p>
          <a:p>
            <a:r>
              <a:rPr lang="sr-Latn-CS" dirty="0"/>
              <a:t>Nastaje na temperaturama iznad </a:t>
            </a:r>
            <a:r>
              <a:rPr lang="en-US" dirty="0"/>
              <a:t>11</a:t>
            </a:r>
            <a:r>
              <a:rPr lang="sr-Latn-CS" dirty="0"/>
              <a:t>50</a:t>
            </a:r>
            <a:r>
              <a:rPr lang="sr-Latn-CS" baseline="30000" dirty="0"/>
              <a:t>o</a:t>
            </a:r>
            <a:r>
              <a:rPr lang="sr-Latn-CS" dirty="0"/>
              <a:t>C, gde se javlja rekristalizacija, tj. ukrupnjavanje zrna ferita.</a:t>
            </a:r>
          </a:p>
          <a:p>
            <a:r>
              <a:rPr lang="sr-Latn-CS" dirty="0"/>
              <a:t>Time opada plastičnost (žilavost) čelika.</a:t>
            </a:r>
          </a:p>
          <a:p>
            <a:r>
              <a:rPr lang="sr-Latn-CS" dirty="0"/>
              <a:t>Rešenje – primena kratkih šavova, sa manjim unosom toplote, elektrodama sa modifikatorima (Ti, Al) koji utiču na usitnjavanje strukture.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/>
              <a:t>Povećanje krtosti</a:t>
            </a:r>
            <a:r>
              <a:rPr lang="sr-Latn-CS" dirty="0"/>
              <a:t>:</a:t>
            </a:r>
          </a:p>
          <a:p>
            <a:r>
              <a:rPr lang="sr-Latn-CS" dirty="0"/>
              <a:t>Javlja se u slučaju dugog zadržavanja na visokim temperaturama</a:t>
            </a:r>
            <a:r>
              <a:rPr lang="en-US" dirty="0"/>
              <a:t>-</a:t>
            </a:r>
            <a:r>
              <a:rPr lang="en-US" dirty="0" err="1"/>
              <a:t>prevelik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sr-Latn-CS" dirty="0"/>
              <a:t>.</a:t>
            </a:r>
          </a:p>
          <a:p>
            <a:r>
              <a:rPr lang="en-US" dirty="0" err="1"/>
              <a:t>Uzrok</a:t>
            </a:r>
            <a:r>
              <a:rPr lang="en-US" dirty="0"/>
              <a:t> je </a:t>
            </a:r>
            <a:r>
              <a:rPr lang="sr-Latn-CS" dirty="0"/>
              <a:t>izlučivanje karbida hroma po granicama zrna i pada plastičnosti. Rešenje je predgrevanje na 150-180</a:t>
            </a:r>
            <a:r>
              <a:rPr lang="sr-Latn-CS" baseline="30000" dirty="0"/>
              <a:t>o</a:t>
            </a:r>
            <a:r>
              <a:rPr lang="sr-Latn-CS" dirty="0"/>
              <a:t>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modifikatora</a:t>
            </a:r>
            <a:r>
              <a:rPr lang="en-US" dirty="0"/>
              <a:t> (Ti, </a:t>
            </a:r>
            <a:r>
              <a:rPr lang="en-US" dirty="0" err="1"/>
              <a:t>Nb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vežu</a:t>
            </a:r>
            <a:r>
              <a:rPr lang="en-US" dirty="0"/>
              <a:t> </a:t>
            </a:r>
            <a:r>
              <a:rPr lang="en-US" dirty="0" err="1"/>
              <a:t>ugljenik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Cr.</a:t>
            </a:r>
            <a:endParaRPr lang="sr-Latn-C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u="sng" dirty="0"/>
              <a:t>Međukristalna korozija</a:t>
            </a:r>
            <a:r>
              <a:rPr lang="sr-Latn-CS" dirty="0"/>
              <a:t>:</a:t>
            </a:r>
          </a:p>
          <a:p>
            <a:r>
              <a:rPr lang="sr-Latn-CS" dirty="0"/>
              <a:t>Nastaje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zagrevanju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950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brzim</a:t>
            </a:r>
            <a:r>
              <a:rPr lang="en-US" dirty="0"/>
              <a:t> </a:t>
            </a:r>
            <a:r>
              <a:rPr lang="en-US" dirty="0" err="1"/>
              <a:t>hlađenjem</a:t>
            </a:r>
            <a:r>
              <a:rPr lang="en-US" dirty="0"/>
              <a:t> (</a:t>
            </a:r>
            <a:r>
              <a:rPr lang="en-US" dirty="0" err="1"/>
              <a:t>nedovoljan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</a:t>
            </a:r>
            <a:r>
              <a:rPr lang="sr-Latn-CS" dirty="0"/>
              <a:t>.</a:t>
            </a:r>
          </a:p>
          <a:p>
            <a:r>
              <a:rPr lang="sr-Latn-CS" dirty="0"/>
              <a:t>Rešenj</a:t>
            </a:r>
            <a:r>
              <a:rPr lang="en-US" dirty="0"/>
              <a:t>a</a:t>
            </a:r>
            <a:r>
              <a:rPr lang="sr-Latn-CS" dirty="0"/>
              <a:t>: </a:t>
            </a:r>
          </a:p>
          <a:p>
            <a:pPr>
              <a:buNone/>
            </a:pPr>
            <a:r>
              <a:rPr lang="sr-Latn-CS" dirty="0"/>
              <a:t>1) unošenje elemenata koji imaju veći afinitet prema ugljeniku i time otežavaju obrazovanje karbida hroma (Ti, Nb).</a:t>
            </a:r>
          </a:p>
          <a:p>
            <a:pPr>
              <a:buNone/>
            </a:pPr>
            <a:r>
              <a:rPr lang="sr-Latn-CS" dirty="0"/>
              <a:t>2) Zagrevanje na 870-900</a:t>
            </a:r>
            <a:r>
              <a:rPr lang="sr-Latn-CS" baseline="30000" dirty="0"/>
              <a:t>o</a:t>
            </a:r>
            <a:r>
              <a:rPr lang="sr-Latn-CS" dirty="0"/>
              <a:t>C zbog homogenizacije strukture (homogenizaciono žarenje) i ujednačavanja sadržaja Cr u feritu, odnosno rastvaranja karbida.</a:t>
            </a:r>
            <a:endParaRPr lang="en-US" dirty="0"/>
          </a:p>
          <a:p>
            <a:pPr>
              <a:buNone/>
            </a:pPr>
            <a:r>
              <a:rPr lang="en-US" dirty="0"/>
              <a:t>3)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C –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karbida</a:t>
            </a:r>
            <a:r>
              <a:rPr lang="en-US" dirty="0"/>
              <a:t>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visokolegiranih</a:t>
            </a:r>
            <a:r>
              <a:rPr lang="en-US" b="1" dirty="0"/>
              <a:t> (</a:t>
            </a:r>
            <a:r>
              <a:rPr lang="en-US" b="1" dirty="0" err="1"/>
              <a:t>nerđajućih</a:t>
            </a:r>
            <a:r>
              <a:rPr lang="en-US" b="1" dirty="0"/>
              <a:t>) </a:t>
            </a:r>
            <a:r>
              <a:rPr lang="en-US" b="1" dirty="0" err="1"/>
              <a:t>čelika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45 % Fe, </a:t>
            </a:r>
            <a:r>
              <a:rPr lang="en-US" dirty="0" err="1"/>
              <a:t>ukupan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legirajućih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&gt;10%.</a:t>
            </a:r>
          </a:p>
          <a:p>
            <a:endParaRPr lang="en-US" dirty="0"/>
          </a:p>
          <a:p>
            <a:r>
              <a:rPr lang="en-US" dirty="0"/>
              <a:t>Osn.leg.elem.je Cr,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zaštitni</a:t>
            </a:r>
            <a:r>
              <a:rPr lang="en-US" dirty="0"/>
              <a:t> </a:t>
            </a:r>
            <a:r>
              <a:rPr lang="en-US" dirty="0" err="1"/>
              <a:t>oksid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,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otporan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oksidišuću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redukujuću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legirati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Ni, Mo.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21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u="sng" dirty="0" err="1"/>
              <a:t>Dodatni</a:t>
            </a:r>
            <a:r>
              <a:rPr lang="en-US" u="sng" dirty="0"/>
              <a:t> </a:t>
            </a:r>
            <a:r>
              <a:rPr lang="en-US" u="sng" dirty="0" err="1"/>
              <a:t>materijali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 err="1"/>
              <a:t>takvi</a:t>
            </a:r>
            <a:r>
              <a:rPr lang="en-US" dirty="0"/>
              <a:t> da se </a:t>
            </a:r>
            <a:r>
              <a:rPr lang="en-US" dirty="0" err="1"/>
              <a:t>dobije</a:t>
            </a:r>
            <a:r>
              <a:rPr lang="en-US" dirty="0"/>
              <a:t> metal </a:t>
            </a:r>
            <a:r>
              <a:rPr lang="en-US" dirty="0" err="1"/>
              <a:t>šava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sr-Latn-RS" dirty="0"/>
              <a:t>mikro</a:t>
            </a:r>
            <a:r>
              <a:rPr lang="en-US" dirty="0" err="1"/>
              <a:t>strukture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err="1"/>
              <a:t>Feritn</a:t>
            </a:r>
            <a:r>
              <a:rPr lang="sr-Latn-RS" sz="2800" dirty="0"/>
              <a:t>i</a:t>
            </a:r>
            <a:r>
              <a:rPr lang="en-US" sz="2800" dirty="0"/>
              <a:t> (</a:t>
            </a:r>
            <a:r>
              <a:rPr lang="en-US" sz="2800" dirty="0" err="1"/>
              <a:t>elektroda</a:t>
            </a:r>
            <a:r>
              <a:rPr lang="en-US" sz="2800" dirty="0"/>
              <a:t> </a:t>
            </a:r>
            <a:r>
              <a:rPr lang="en-US" sz="2800" dirty="0" err="1"/>
              <a:t>hemijskog</a:t>
            </a:r>
            <a:r>
              <a:rPr lang="en-US" sz="2800" dirty="0"/>
              <a:t> </a:t>
            </a:r>
            <a:r>
              <a:rPr lang="en-US" sz="2800" dirty="0" err="1"/>
              <a:t>sastava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osn.mat.) –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predgrevanje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naknadnu</a:t>
            </a:r>
            <a:r>
              <a:rPr lang="en-US" sz="2800" dirty="0"/>
              <a:t> </a:t>
            </a:r>
            <a:r>
              <a:rPr lang="en-US" sz="2800" dirty="0" err="1"/>
              <a:t>termičku</a:t>
            </a:r>
            <a:r>
              <a:rPr lang="en-US" sz="2800" dirty="0"/>
              <a:t> </a:t>
            </a:r>
            <a:r>
              <a:rPr lang="en-US" sz="2800" dirty="0" err="1"/>
              <a:t>obradu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err="1"/>
              <a:t>Feritno-austenitn</a:t>
            </a:r>
            <a:r>
              <a:rPr lang="sr-Latn-RS" sz="2800" dirty="0"/>
              <a:t>i</a:t>
            </a:r>
            <a:r>
              <a:rPr lang="en-US" sz="2800" dirty="0"/>
              <a:t> – Cr-Ni </a:t>
            </a:r>
            <a:r>
              <a:rPr lang="en-US" sz="2800" dirty="0" err="1"/>
              <a:t>ili</a:t>
            </a:r>
            <a:r>
              <a:rPr lang="en-US" sz="2800" dirty="0"/>
              <a:t> Cr-Ni-Mn </a:t>
            </a:r>
            <a:r>
              <a:rPr lang="en-US" sz="2800" dirty="0" err="1"/>
              <a:t>elektrode</a:t>
            </a:r>
            <a:r>
              <a:rPr lang="en-US" sz="2800" dirty="0"/>
              <a:t> (</a:t>
            </a:r>
            <a:r>
              <a:rPr lang="en-US" sz="2800" dirty="0" err="1"/>
              <a:t>smanjuje</a:t>
            </a:r>
            <a:r>
              <a:rPr lang="en-US" sz="2800" dirty="0"/>
              <a:t> se </a:t>
            </a:r>
            <a:r>
              <a:rPr lang="en-US" sz="2800" dirty="0" err="1"/>
              <a:t>sklonost</a:t>
            </a:r>
            <a:r>
              <a:rPr lang="en-US" sz="2800" dirty="0"/>
              <a:t>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porastu</a:t>
            </a:r>
            <a:r>
              <a:rPr lang="en-US" sz="2800" dirty="0"/>
              <a:t> </a:t>
            </a:r>
            <a:r>
              <a:rPr lang="en-US" sz="2800" dirty="0" err="1"/>
              <a:t>zrna</a:t>
            </a:r>
            <a:r>
              <a:rPr lang="en-US" sz="2800" dirty="0"/>
              <a:t>)</a:t>
            </a:r>
          </a:p>
          <a:p>
            <a:pPr>
              <a:buFont typeface="Arial" charset="0"/>
              <a:buChar char="•"/>
            </a:pPr>
            <a:r>
              <a:rPr lang="en-US" sz="2800" dirty="0" err="1"/>
              <a:t>Austenitn</a:t>
            </a:r>
            <a:r>
              <a:rPr lang="sr-Latn-RS" sz="2800" dirty="0"/>
              <a:t>i</a:t>
            </a:r>
            <a:r>
              <a:rPr lang="en-US" sz="2800" dirty="0"/>
              <a:t> 25%Cr-20%Ni </a:t>
            </a:r>
            <a:r>
              <a:rPr lang="en-US" sz="2800" dirty="0" err="1"/>
              <a:t>elektroda</a:t>
            </a:r>
            <a:r>
              <a:rPr lang="en-US" sz="2800" dirty="0"/>
              <a:t> (ne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naknadna</a:t>
            </a:r>
            <a:r>
              <a:rPr lang="en-US" sz="2800" dirty="0"/>
              <a:t> </a:t>
            </a:r>
            <a:r>
              <a:rPr lang="en-US" sz="2800" dirty="0" err="1"/>
              <a:t>termička</a:t>
            </a:r>
            <a:r>
              <a:rPr lang="en-US" sz="2800" dirty="0"/>
              <a:t> </a:t>
            </a:r>
            <a:r>
              <a:rPr lang="en-US" sz="2800" dirty="0" err="1"/>
              <a:t>obrada</a:t>
            </a:r>
            <a:r>
              <a:rPr lang="en-US" sz="2800" dirty="0"/>
              <a:t>, </a:t>
            </a:r>
            <a:r>
              <a:rPr lang="en-US" sz="2800" dirty="0" err="1"/>
              <a:t>ostaje</a:t>
            </a:r>
            <a:r>
              <a:rPr lang="en-US" sz="2800" dirty="0"/>
              <a:t> </a:t>
            </a:r>
            <a:r>
              <a:rPr lang="en-US" sz="2800" dirty="0" err="1"/>
              <a:t>krupno</a:t>
            </a:r>
            <a:r>
              <a:rPr lang="en-US" sz="2800" dirty="0"/>
              <a:t> </a:t>
            </a:r>
            <a:r>
              <a:rPr lang="en-US" sz="2800" dirty="0" err="1"/>
              <a:t>zrno</a:t>
            </a:r>
            <a:r>
              <a:rPr lang="en-US" sz="2800" dirty="0"/>
              <a:t> u ZUT)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096000" y="3048000"/>
            <a:ext cx="381000" cy="2743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7432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Pri</a:t>
            </a:r>
            <a:r>
              <a:rPr lang="en-US" sz="2600" i="1" dirty="0"/>
              <a:t> </a:t>
            </a:r>
            <a:r>
              <a:rPr lang="en-US" sz="2600" i="1" dirty="0" err="1"/>
              <a:t>naizmeničnom</a:t>
            </a:r>
            <a:r>
              <a:rPr lang="en-US" sz="2600" i="1" dirty="0"/>
              <a:t> </a:t>
            </a:r>
            <a:r>
              <a:rPr lang="en-US" sz="2600" i="1" dirty="0" err="1"/>
              <a:t>zagrevanju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hlađenju</a:t>
            </a:r>
            <a:r>
              <a:rPr lang="en-US" sz="2600" i="1" dirty="0"/>
              <a:t> </a:t>
            </a:r>
            <a:r>
              <a:rPr lang="en-US" sz="2600" i="1" dirty="0" err="1"/>
              <a:t>spojevi</a:t>
            </a:r>
            <a:r>
              <a:rPr lang="en-US" sz="2600" i="1" dirty="0"/>
              <a:t> </a:t>
            </a:r>
            <a:r>
              <a:rPr lang="en-US" sz="2600" i="1" dirty="0" err="1"/>
              <a:t>imaju</a:t>
            </a:r>
            <a:r>
              <a:rPr lang="en-US" sz="2600" i="1" dirty="0"/>
              <a:t> </a:t>
            </a:r>
            <a:r>
              <a:rPr lang="en-US" sz="2600" i="1" dirty="0" err="1"/>
              <a:t>lošija</a:t>
            </a:r>
            <a:r>
              <a:rPr lang="en-US" sz="2600" i="1" dirty="0"/>
              <a:t> </a:t>
            </a:r>
            <a:r>
              <a:rPr lang="en-US" sz="2600" i="1" dirty="0" err="1"/>
              <a:t>svojstva</a:t>
            </a:r>
            <a:r>
              <a:rPr lang="en-US" sz="2600" i="1" dirty="0"/>
              <a:t> </a:t>
            </a:r>
            <a:r>
              <a:rPr lang="en-US" sz="2600" i="1" dirty="0" err="1"/>
              <a:t>zbog</a:t>
            </a:r>
            <a:r>
              <a:rPr lang="en-US" sz="2600" i="1" dirty="0"/>
              <a:t> </a:t>
            </a:r>
            <a:r>
              <a:rPr lang="en-US" sz="2600" i="1" dirty="0" err="1"/>
              <a:t>razlike</a:t>
            </a:r>
            <a:r>
              <a:rPr lang="en-US" sz="2600" i="1" dirty="0"/>
              <a:t> u </a:t>
            </a:r>
            <a:r>
              <a:rPr lang="en-US" sz="2600" i="1" dirty="0" err="1"/>
              <a:t>toplotnom</a:t>
            </a:r>
            <a:r>
              <a:rPr lang="en-US" sz="2600" i="1" dirty="0"/>
              <a:t> </a:t>
            </a:r>
            <a:r>
              <a:rPr lang="en-US" sz="2600" i="1" dirty="0" err="1"/>
              <a:t>širenju</a:t>
            </a:r>
            <a:r>
              <a:rPr lang="en-US" sz="2600" i="1" dirty="0"/>
              <a:t> </a:t>
            </a:r>
            <a:r>
              <a:rPr lang="en-US" sz="2600" i="1" dirty="0" err="1"/>
              <a:t>ferita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austenita</a:t>
            </a:r>
            <a:r>
              <a:rPr lang="en-US" sz="2600" i="1" dirty="0"/>
              <a:t> (</a:t>
            </a:r>
            <a:r>
              <a:rPr lang="en-US" sz="2600" i="1" dirty="0" err="1"/>
              <a:t>šava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osn.mat.)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Zavarljivost austenitnih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Preko</a:t>
            </a:r>
            <a:r>
              <a:rPr lang="en-US" sz="2800" dirty="0"/>
              <a:t> 15% Cr </a:t>
            </a:r>
            <a:r>
              <a:rPr lang="en-US" sz="2800" dirty="0" err="1"/>
              <a:t>i</a:t>
            </a:r>
            <a:r>
              <a:rPr lang="en-US" sz="2800" dirty="0"/>
              <a:t> 8% Ni </a:t>
            </a:r>
            <a:r>
              <a:rPr lang="en-US" sz="2800" dirty="0" err="1"/>
              <a:t>dolazi</a:t>
            </a:r>
            <a:r>
              <a:rPr lang="en-US" sz="2800" dirty="0"/>
              <a:t> do </a:t>
            </a:r>
            <a:r>
              <a:rPr lang="en-US" sz="2800" dirty="0" err="1"/>
              <a:t>potpunog</a:t>
            </a:r>
            <a:r>
              <a:rPr lang="en-US" sz="2800" dirty="0"/>
              <a:t> </a:t>
            </a:r>
            <a:r>
              <a:rPr lang="en-US" sz="2800" dirty="0" err="1"/>
              <a:t>širenja</a:t>
            </a:r>
            <a:r>
              <a:rPr lang="en-US" sz="2800" dirty="0"/>
              <a:t> </a:t>
            </a:r>
            <a:r>
              <a:rPr lang="en-US" sz="2800" dirty="0" err="1"/>
              <a:t>austenitne</a:t>
            </a:r>
            <a:r>
              <a:rPr lang="en-US" sz="2800" dirty="0"/>
              <a:t> </a:t>
            </a:r>
            <a:r>
              <a:rPr lang="en-US" sz="2800" dirty="0" err="1"/>
              <a:t>oblasti</a:t>
            </a:r>
            <a:r>
              <a:rPr lang="en-US" sz="2800" dirty="0"/>
              <a:t> (Ni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l-GR" sz="2800" dirty="0"/>
              <a:t>γ</a:t>
            </a:r>
            <a:r>
              <a:rPr lang="en-US" sz="2800" dirty="0"/>
              <a:t>-</a:t>
            </a:r>
            <a:r>
              <a:rPr lang="en-US" sz="2800" dirty="0" err="1"/>
              <a:t>geni</a:t>
            </a:r>
            <a:r>
              <a:rPr lang="en-US" sz="2800" dirty="0"/>
              <a:t> element).</a:t>
            </a:r>
          </a:p>
          <a:p>
            <a:r>
              <a:rPr lang="en-US" sz="2800" dirty="0" err="1"/>
              <a:t>Termička</a:t>
            </a:r>
            <a:r>
              <a:rPr lang="en-US" sz="2800" dirty="0"/>
              <a:t> </a:t>
            </a:r>
            <a:r>
              <a:rPr lang="en-US" sz="2800" dirty="0" err="1"/>
              <a:t>obrada</a:t>
            </a:r>
            <a:r>
              <a:rPr lang="en-US" sz="2800" dirty="0"/>
              <a:t> je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gašenje</a:t>
            </a:r>
            <a:r>
              <a:rPr lang="en-US" sz="2800" dirty="0"/>
              <a:t> (</a:t>
            </a:r>
            <a:r>
              <a:rPr lang="en-US" sz="2800" dirty="0" err="1"/>
              <a:t>brzo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hlađenje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1100-</a:t>
            </a:r>
          </a:p>
          <a:p>
            <a:pPr>
              <a:buNone/>
            </a:pPr>
            <a:r>
              <a:rPr lang="en-US" sz="2800" dirty="0"/>
              <a:t>	1150</a:t>
            </a:r>
            <a:r>
              <a:rPr lang="en-US" sz="2800" baseline="30000" dirty="0"/>
              <a:t>o</a:t>
            </a:r>
            <a:r>
              <a:rPr lang="en-US" sz="2800" dirty="0"/>
              <a:t>C).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490046"/>
            <a:ext cx="5105400" cy="436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1A61-CA17-4DB3-B57D-05E3116D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Ojačavanje</a:t>
            </a:r>
            <a:r>
              <a:rPr lang="en-US" sz="3200" dirty="0"/>
              <a:t> je </a:t>
            </a:r>
            <a:r>
              <a:rPr lang="en-US" sz="3200" dirty="0" err="1"/>
              <a:t>plastičnom</a:t>
            </a:r>
            <a:r>
              <a:rPr lang="en-US" sz="3200" dirty="0"/>
              <a:t> </a:t>
            </a:r>
            <a:r>
              <a:rPr lang="en-US" sz="3200" dirty="0" err="1"/>
              <a:t>deformacijom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povećanjem</a:t>
            </a:r>
            <a:r>
              <a:rPr lang="en-US" sz="3200" dirty="0"/>
              <a:t> % C </a:t>
            </a:r>
            <a:r>
              <a:rPr lang="en-US" sz="3200" dirty="0" err="1"/>
              <a:t>i</a:t>
            </a:r>
            <a:r>
              <a:rPr lang="en-US" sz="3200" dirty="0"/>
              <a:t>/</a:t>
            </a:r>
            <a:r>
              <a:rPr lang="en-US" sz="3200" dirty="0" err="1"/>
              <a:t>ili</a:t>
            </a:r>
            <a:r>
              <a:rPr lang="en-US" sz="3200" dirty="0"/>
              <a:t> N – </a:t>
            </a:r>
            <a:r>
              <a:rPr lang="en-US" sz="3200" dirty="0" err="1"/>
              <a:t>neki</a:t>
            </a:r>
            <a:r>
              <a:rPr lang="en-US" sz="3200" dirty="0"/>
              <a:t> </a:t>
            </a:r>
            <a:r>
              <a:rPr lang="en-US" sz="3200" dirty="0" err="1"/>
              <a:t>čelici</a:t>
            </a:r>
            <a:r>
              <a:rPr lang="en-US" sz="3200" dirty="0"/>
              <a:t> </a:t>
            </a:r>
            <a:r>
              <a:rPr lang="en-US" sz="3200" dirty="0" err="1"/>
              <a:t>imaju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varijanti</a:t>
            </a:r>
            <a:r>
              <a:rPr lang="en-US" sz="3200" dirty="0"/>
              <a:t> (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manje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C </a:t>
            </a:r>
            <a:r>
              <a:rPr lang="en-US" sz="3200" dirty="0" err="1"/>
              <a:t>i</a:t>
            </a:r>
            <a:r>
              <a:rPr lang="en-US" sz="3200" dirty="0"/>
              <a:t>/</a:t>
            </a:r>
            <a:r>
              <a:rPr lang="en-US" sz="3200" dirty="0" err="1"/>
              <a:t>ili</a:t>
            </a:r>
            <a:r>
              <a:rPr lang="en-US" sz="3200" dirty="0"/>
              <a:t> N). </a:t>
            </a:r>
            <a:endParaRPr lang="sr-Latn-RS" sz="3200" dirty="0"/>
          </a:p>
          <a:p>
            <a:endParaRPr lang="en-US" sz="3200" dirty="0"/>
          </a:p>
          <a:p>
            <a:r>
              <a:rPr lang="en-US" sz="3200" dirty="0" err="1"/>
              <a:t>Manje</a:t>
            </a:r>
            <a:r>
              <a:rPr lang="en-US" sz="3200" dirty="0"/>
              <a:t> C</a:t>
            </a:r>
            <a:r>
              <a:rPr lang="sr-Latn-RS" sz="3200" dirty="0"/>
              <a:t> i </a:t>
            </a:r>
            <a:r>
              <a:rPr lang="en-US" sz="3200" dirty="0"/>
              <a:t>N </a:t>
            </a:r>
            <a:r>
              <a:rPr lang="en-US" sz="3200" dirty="0" err="1"/>
              <a:t>daje</a:t>
            </a:r>
            <a:r>
              <a:rPr lang="en-US" sz="3200" dirty="0"/>
              <a:t> </a:t>
            </a:r>
            <a:r>
              <a:rPr lang="en-US" sz="3200" dirty="0" err="1"/>
              <a:t>bolju</a:t>
            </a:r>
            <a:r>
              <a:rPr lang="en-US" sz="3200" dirty="0"/>
              <a:t> </a:t>
            </a:r>
            <a:r>
              <a:rPr lang="en-US" sz="3200" dirty="0" err="1"/>
              <a:t>zavarljivost</a:t>
            </a:r>
            <a:r>
              <a:rPr lang="en-US" sz="3200" dirty="0"/>
              <a:t>, </a:t>
            </a:r>
            <a:r>
              <a:rPr lang="en-US" sz="3200" dirty="0" err="1"/>
              <a:t>više</a:t>
            </a:r>
            <a:r>
              <a:rPr lang="en-US" sz="3200" dirty="0"/>
              <a:t> C</a:t>
            </a:r>
            <a:r>
              <a:rPr lang="sr-Latn-RS" sz="3200" dirty="0"/>
              <a:t> i </a:t>
            </a:r>
            <a:r>
              <a:rPr lang="en-US" sz="3200" dirty="0"/>
              <a:t>N </a:t>
            </a:r>
            <a:r>
              <a:rPr lang="en-US" sz="3200" dirty="0" err="1"/>
              <a:t>veća</a:t>
            </a:r>
            <a:r>
              <a:rPr lang="en-US" sz="3200" dirty="0"/>
              <a:t> </a:t>
            </a:r>
            <a:r>
              <a:rPr lang="en-US" sz="3200" dirty="0" err="1"/>
              <a:t>čvrstoća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sobnoj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povišenim</a:t>
            </a:r>
            <a:r>
              <a:rPr lang="en-US" sz="3200" dirty="0"/>
              <a:t> temp.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14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477000"/>
          </a:xfrm>
        </p:spPr>
        <p:txBody>
          <a:bodyPr>
            <a:normAutofit/>
          </a:bodyPr>
          <a:lstStyle/>
          <a:p>
            <a:r>
              <a:rPr lang="sr-Latn-CS" sz="2800" dirty="0"/>
              <a:t>Postoje dve </a:t>
            </a:r>
            <a:r>
              <a:rPr lang="en-US" sz="2800" dirty="0" err="1"/>
              <a:t>grupe</a:t>
            </a:r>
            <a:r>
              <a:rPr lang="sr-Latn-CS" sz="2800" dirty="0"/>
              <a:t> austenitnih nerđajućih čelika:</a:t>
            </a:r>
            <a:endParaRPr lang="en-US" sz="2800" dirty="0"/>
          </a:p>
          <a:p>
            <a:pPr marL="514350" indent="-514350">
              <a:buAutoNum type="arabicParenR"/>
            </a:pPr>
            <a:r>
              <a:rPr lang="sr-Latn-CS" sz="2800" dirty="0"/>
              <a:t>Čelici 18-8 (Cr-Ni) koji su otporni na kiseline: pivare, sokare, vinare itd.; za cevovode, ventile i dr.</a:t>
            </a:r>
          </a:p>
          <a:p>
            <a:pPr marL="0" indent="0">
              <a:buNone/>
            </a:pPr>
            <a:r>
              <a:rPr lang="sr-Latn-CS" sz="2800" dirty="0"/>
              <a:t>*tipičan </a:t>
            </a:r>
            <a:r>
              <a:rPr lang="sr-Latn-CS" sz="2800" dirty="0" err="1"/>
              <a:t>primer</a:t>
            </a:r>
            <a:r>
              <a:rPr lang="sr-Latn-CS" sz="2800" dirty="0"/>
              <a:t> čelik AISI304 – X5CrNi18-10 i varijante:</a:t>
            </a:r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endParaRPr lang="sr-Latn-CS" sz="2800" dirty="0"/>
          </a:p>
          <a:p>
            <a:pPr marL="0" indent="0">
              <a:buNone/>
            </a:pPr>
            <a:r>
              <a:rPr lang="sr-Latn-CS" sz="2800" dirty="0"/>
              <a:t>2) Čelici 25-20 (Cr-Ni) koji su i vatrootporni</a:t>
            </a:r>
            <a:r>
              <a:rPr lang="en-US" sz="2800" dirty="0"/>
              <a:t>, </a:t>
            </a:r>
            <a:r>
              <a:rPr lang="sr-Latn-CS" sz="2800" dirty="0"/>
              <a:t>primena u nuklearnim reaktorima (zadrža</a:t>
            </a:r>
            <a:r>
              <a:rPr lang="en-US" sz="2800" dirty="0"/>
              <a:t>v</a:t>
            </a:r>
            <a:r>
              <a:rPr lang="sr-Latn-CS" sz="2800" dirty="0"/>
              <a:t>aju mehaničke osobine i preko 1000</a:t>
            </a:r>
            <a:r>
              <a:rPr lang="sr-Latn-CS" sz="2800" baseline="30000" dirty="0"/>
              <a:t>o</a:t>
            </a:r>
            <a:r>
              <a:rPr lang="sr-Latn-CS" sz="2800" dirty="0"/>
              <a:t>C).</a:t>
            </a:r>
            <a:endParaRPr lang="en-US" sz="2800" dirty="0"/>
          </a:p>
          <a:p>
            <a:pPr marL="514350" indent="-514350">
              <a:buNone/>
            </a:pPr>
            <a:endParaRPr lang="sr-Latn-C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074D1C-C0A3-4EDD-89DE-1512EB5F7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418845"/>
            <a:ext cx="8839200" cy="1695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D47C8-54B8-43BD-8215-D14E0C76A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4683690"/>
            <a:ext cx="8839200" cy="72651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50309F4-E2A2-4DCD-9BE0-B8609068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7434"/>
              </p:ext>
            </p:extLst>
          </p:nvPr>
        </p:nvGraphicFramePr>
        <p:xfrm>
          <a:off x="76200" y="4277360"/>
          <a:ext cx="883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72213711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3722156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567737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3834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148723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7861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err="1"/>
                        <a:t>Rm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err="1"/>
                        <a:t>Rp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 min [%]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HRB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HB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179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47324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28600"/>
            <a:ext cx="41439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62400"/>
            <a:ext cx="403597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4114800"/>
            <a:ext cx="167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0" y="32004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/>
              <a:t>Problemi pri zavarivanju: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Sklonost ka pojavi vrućih prslina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deformacije</a:t>
            </a: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Međukristalna korozija</a:t>
            </a:r>
          </a:p>
          <a:p>
            <a:pPr marL="514350" indent="-514350">
              <a:buAutoNum type="arabicParenR"/>
            </a:pPr>
            <a:r>
              <a:rPr lang="sr-Latn-CS" dirty="0"/>
              <a:t>Krtost šava</a:t>
            </a:r>
            <a:endParaRPr lang="en-US" dirty="0"/>
          </a:p>
          <a:p>
            <a:pPr marL="514350" indent="-514350">
              <a:buNone/>
            </a:pPr>
            <a:r>
              <a:rPr lang="sr-Latn-RS" dirty="0"/>
              <a:t>[</a:t>
            </a:r>
            <a:r>
              <a:rPr lang="en-US" dirty="0"/>
              <a:t>4)  </a:t>
            </a:r>
            <a:r>
              <a:rPr lang="sr-Latn-RS" dirty="0"/>
              <a:t>K</a:t>
            </a:r>
            <a:r>
              <a:rPr lang="en-US" dirty="0" err="1"/>
              <a:t>orozi</a:t>
            </a:r>
            <a:r>
              <a:rPr lang="sr-Latn-RS" dirty="0"/>
              <a:t>ja</a:t>
            </a:r>
            <a:r>
              <a:rPr lang="en-US" dirty="0"/>
              <a:t> ZUT-a</a:t>
            </a:r>
            <a:r>
              <a:rPr lang="sr-Latn-RS" dirty="0"/>
              <a:t>]</a:t>
            </a:r>
            <a:endParaRPr lang="sr-Latn-C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sr-Latn-CS" dirty="0"/>
              <a:t>Sklonost ka pojavi vrućih prslina: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/>
            <a:r>
              <a:rPr lang="sr-Latn-CS" dirty="0"/>
              <a:t>Austenit ima veći koeficijent toplotnog širenja i manji koeficijent provođenja toplote nego druge faze, pa se javljaju i veći naponi koji mogu izazvati vruće prsline pri hlađenju šava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deformacije</a:t>
            </a:r>
            <a:r>
              <a:rPr lang="sr-Latn-CS" dirty="0"/>
              <a:t>.</a:t>
            </a:r>
          </a:p>
          <a:p>
            <a:pPr marL="514350" indent="-514350"/>
            <a:r>
              <a:rPr lang="sr-Latn-CS" dirty="0"/>
              <a:t>Postojanje eutektikuma na granicama stubičastih kristala/granicama zrna (P, S, Si). Ovaj eutektikum nastaje pri nižim temperaturama, nakon dendrita oko njih stvarajući opnu (pri hlađenju).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u="sng" dirty="0"/>
              <a:t>Rešenje</a:t>
            </a:r>
            <a:r>
              <a:rPr lang="sr-Latn-CS" dirty="0"/>
              <a:t>: Dodatni materijal koji izaziva izlučivanje 3-8 % </a:t>
            </a:r>
            <a:r>
              <a:rPr lang="el-GR" dirty="0"/>
              <a:t>δ</a:t>
            </a:r>
            <a:r>
              <a:rPr lang="sr-Latn-CS" dirty="0"/>
              <a:t>-ferita da bi se ispresecala granica zrna (umesto granice zrna javljaju se čvorići jedinjenja P, S, Si</a:t>
            </a:r>
            <a:r>
              <a:rPr lang="en-US" dirty="0"/>
              <a:t>)</a:t>
            </a:r>
            <a:r>
              <a:rPr lang="sr-Latn-C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14" y="-1"/>
            <a:ext cx="6636086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4936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Potrebna je ravnoteža između </a:t>
            </a:r>
            <a:r>
              <a:rPr lang="el-GR" sz="2400" dirty="0"/>
              <a:t>α</a:t>
            </a:r>
            <a:r>
              <a:rPr lang="sr-Latn-CS" sz="2400" dirty="0"/>
              <a:t>-genih (Cr, Mo, Si, Nb) i </a:t>
            </a:r>
            <a:r>
              <a:rPr lang="el-GR" sz="2400" dirty="0"/>
              <a:t>γ</a:t>
            </a:r>
            <a:r>
              <a:rPr lang="sr-Latn-CS" sz="2400" dirty="0"/>
              <a:t>-genih elemenata (Ni, C, Mn)</a:t>
            </a:r>
            <a:r>
              <a:rPr lang="en-US" sz="2400" dirty="0"/>
              <a:t> u </a:t>
            </a:r>
            <a:r>
              <a:rPr lang="sr-Latn-CS" sz="2400" dirty="0"/>
              <a:t>dodatn</a:t>
            </a:r>
            <a:r>
              <a:rPr lang="en-US" sz="2400" dirty="0" err="1"/>
              <a:t>om</a:t>
            </a:r>
            <a:r>
              <a:rPr lang="sr-Latn-CS" sz="2400" dirty="0"/>
              <a:t> materijal</a:t>
            </a:r>
            <a:r>
              <a:rPr lang="en-US" sz="2400" dirty="0"/>
              <a:t>u.</a:t>
            </a:r>
            <a:endParaRPr lang="sr-Latn-C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CB1E6-BF8A-4DEE-ADFD-E95B82E91D57}"/>
              </a:ext>
            </a:extLst>
          </p:cNvPr>
          <p:cNvSpPr/>
          <p:nvPr/>
        </p:nvSpPr>
        <p:spPr>
          <a:xfrm rot="18933092">
            <a:off x="4149320" y="1130470"/>
            <a:ext cx="3298114" cy="238654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010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800" dirty="0"/>
              <a:t>2) Međukristalna korozija:</a:t>
            </a:r>
          </a:p>
          <a:p>
            <a:r>
              <a:rPr lang="sr-Latn-CS" sz="2800" dirty="0"/>
              <a:t>Nastaje pored šava, u intervalu temperatura između 450 i 850</a:t>
            </a:r>
            <a:r>
              <a:rPr lang="sr-Latn-CS" sz="2800" baseline="30000" dirty="0"/>
              <a:t>o</a:t>
            </a:r>
            <a:r>
              <a:rPr lang="sr-Latn-CS" sz="2800" dirty="0"/>
              <a:t>C,</a:t>
            </a:r>
            <a:r>
              <a:rPr lang="en-US" sz="2800" dirty="0"/>
              <a:t> </a:t>
            </a:r>
            <a:r>
              <a:rPr lang="sr-Latn-CS" sz="2800" dirty="0"/>
              <a:t>u slučaju da dolazi do dužeg zadržavanja.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0480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55" y="2971800"/>
            <a:ext cx="276970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7390-5C93-4EE2-BF27-4A90A408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59363"/>
          </a:xfrm>
        </p:spPr>
        <p:txBody>
          <a:bodyPr/>
          <a:lstStyle/>
          <a:p>
            <a:r>
              <a:rPr lang="sr-Latn-CS" sz="3200" dirty="0"/>
              <a:t>Nastaju karbidi hroma Cr</a:t>
            </a:r>
            <a:r>
              <a:rPr lang="sr-Latn-CS" sz="3200" baseline="-25000" dirty="0"/>
              <a:t>4</a:t>
            </a:r>
            <a:r>
              <a:rPr lang="sr-Latn-CS" sz="3200" dirty="0"/>
              <a:t>C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sr-Latn-CS" sz="3200" dirty="0"/>
              <a:t>Cr</a:t>
            </a:r>
            <a:r>
              <a:rPr lang="sr-Latn-CS" sz="3200" baseline="-25000" dirty="0"/>
              <a:t>23</a:t>
            </a:r>
            <a:r>
              <a:rPr lang="sr-Latn-CS" sz="3200" dirty="0"/>
              <a:t>C</a:t>
            </a:r>
            <a:r>
              <a:rPr lang="sr-Latn-CS" sz="3200" baseline="-25000" dirty="0"/>
              <a:t>6</a:t>
            </a:r>
            <a:r>
              <a:rPr lang="sr-Latn-CS" sz="3200" dirty="0"/>
              <a:t> na granicama </a:t>
            </a:r>
            <a:r>
              <a:rPr lang="sr-Latn-CS" sz="3200" dirty="0" err="1"/>
              <a:t>austenitnih</a:t>
            </a:r>
            <a:r>
              <a:rPr lang="sr-Latn-CS" sz="3200" dirty="0"/>
              <a:t> zrna čime se </a:t>
            </a:r>
            <a:r>
              <a:rPr lang="sr-Latn-CS" sz="3200" dirty="0" err="1"/>
              <a:t>austenit</a:t>
            </a:r>
            <a:r>
              <a:rPr lang="sr-Latn-CS" sz="3200" dirty="0"/>
              <a:t> osiromašuje u </a:t>
            </a:r>
            <a:r>
              <a:rPr lang="sr-Latn-CS" sz="3200" dirty="0" err="1"/>
              <a:t>Cr</a:t>
            </a:r>
            <a:r>
              <a:rPr lang="sr-Latn-CS" sz="3200" dirty="0"/>
              <a:t> (ispod 12%) i nastaje hemijska korozija.</a:t>
            </a:r>
          </a:p>
        </p:txBody>
      </p:sp>
      <p:pic>
        <p:nvPicPr>
          <p:cNvPr id="5" name="Picture 2" descr="12">
            <a:extLst>
              <a:ext uri="{FF2B5EF4-FFF2-40B4-BE49-F238E27FC236}">
                <a16:creationId xmlns:a16="http://schemas.microsoft.com/office/drawing/2014/main" id="{8B3C3297-4BBC-4DA5-99E6-2470838D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58"/>
          <a:stretch>
            <a:fillRect/>
          </a:stretch>
        </p:blipFill>
        <p:spPr bwMode="auto">
          <a:xfrm>
            <a:off x="90487" y="3276600"/>
            <a:ext cx="62341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764DE49-4CD6-42AA-A480-A51F8F325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320717" y="3537616"/>
            <a:ext cx="2656795" cy="20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541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7696200" cy="6019800"/>
          </a:xfrm>
        </p:spPr>
        <p:txBody>
          <a:bodyPr>
            <a:normAutofit fontScale="92500"/>
          </a:bodyPr>
          <a:lstStyle/>
          <a:p>
            <a:r>
              <a:rPr lang="en-US" u="sng" dirty="0" err="1"/>
              <a:t>Vrste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nerđajućih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Martenzitni</a:t>
            </a:r>
            <a:r>
              <a:rPr lang="en-US" dirty="0"/>
              <a:t> (</a:t>
            </a:r>
            <a:r>
              <a:rPr lang="en-US" dirty="0" err="1"/>
              <a:t>Martenzit</a:t>
            </a:r>
            <a:r>
              <a:rPr lang="en-US" dirty="0"/>
              <a:t>; </a:t>
            </a:r>
            <a:r>
              <a:rPr lang="en-US" dirty="0" err="1"/>
              <a:t>Martenzit+preko</a:t>
            </a:r>
            <a:r>
              <a:rPr lang="en-US" dirty="0"/>
              <a:t> 5% </a:t>
            </a:r>
            <a:r>
              <a:rPr lang="en-US" dirty="0" err="1"/>
              <a:t>ferita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Feritni</a:t>
            </a:r>
            <a:r>
              <a:rPr lang="en-US" dirty="0"/>
              <a:t> (</a:t>
            </a:r>
            <a:r>
              <a:rPr lang="en-US" dirty="0" err="1"/>
              <a:t>Ferit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Austenitni</a:t>
            </a:r>
            <a:r>
              <a:rPr lang="en-US" dirty="0"/>
              <a:t> (</a:t>
            </a:r>
            <a:r>
              <a:rPr lang="en-US" dirty="0" err="1"/>
              <a:t>Austenit+Martenzit</a:t>
            </a:r>
            <a:r>
              <a:rPr lang="en-US" dirty="0"/>
              <a:t>; </a:t>
            </a:r>
            <a:r>
              <a:rPr lang="en-US" dirty="0" err="1"/>
              <a:t>Austenit+preko</a:t>
            </a:r>
            <a:r>
              <a:rPr lang="en-US" dirty="0"/>
              <a:t> 10% </a:t>
            </a:r>
            <a:r>
              <a:rPr lang="en-US" dirty="0" err="1"/>
              <a:t>Ferita</a:t>
            </a:r>
            <a:r>
              <a:rPr lang="en-US" dirty="0"/>
              <a:t>; </a:t>
            </a:r>
            <a:r>
              <a:rPr lang="en-US" dirty="0" err="1"/>
              <a:t>Austenit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u="sng" dirty="0" err="1"/>
              <a:t>Podela</a:t>
            </a:r>
            <a:r>
              <a:rPr lang="en-US" u="sng" dirty="0"/>
              <a:t> </a:t>
            </a:r>
            <a:r>
              <a:rPr lang="en-US" u="sng" dirty="0" err="1"/>
              <a:t>prema</a:t>
            </a:r>
            <a:r>
              <a:rPr lang="en-US" u="sng" dirty="0"/>
              <a:t> </a:t>
            </a:r>
            <a:r>
              <a:rPr lang="en-US" u="sng" dirty="0" err="1"/>
              <a:t>primeni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Vatrootporni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endParaRPr lang="en-US" dirty="0"/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Vatrootporni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pod </a:t>
            </a:r>
            <a:r>
              <a:rPr lang="en-US" dirty="0" err="1"/>
              <a:t>opterećenjem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543800" y="990600"/>
            <a:ext cx="3810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543800" y="1828800"/>
            <a:ext cx="381000" cy="16002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3048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</a:t>
            </a:r>
          </a:p>
          <a:p>
            <a:r>
              <a:rPr lang="en-US" sz="3200" b="1" dirty="0" err="1"/>
              <a:t>ili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Cr-Ni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3108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Cr-Ni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CFAD-3346-454F-8A6B-11C1FDAA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RS" dirty="0" err="1"/>
              <a:t>Interkristalna</a:t>
            </a:r>
            <a:r>
              <a:rPr lang="sr-Latn-RS" dirty="0"/>
              <a:t> korozija je izuzetno opasna jer ide u dubinu materijala u vidu </a:t>
            </a:r>
            <a:r>
              <a:rPr lang="sr-Latn-RS" dirty="0" err="1"/>
              <a:t>prslina</a:t>
            </a:r>
            <a:r>
              <a:rPr lang="sr-Latn-RS" dirty="0"/>
              <a:t> koje se kreću paralelno sa  granicama zrna</a:t>
            </a:r>
          </a:p>
          <a:p>
            <a:r>
              <a:rPr lang="sr-Latn-RS" dirty="0"/>
              <a:t>U slučaju opterećenja, naročito cikličnog, dolazi do </a:t>
            </a:r>
            <a:r>
              <a:rPr lang="sr-Latn-RS" dirty="0" err="1"/>
              <a:t>propagacije</a:t>
            </a:r>
            <a:r>
              <a:rPr lang="sr-Latn-RS" dirty="0"/>
              <a:t> </a:t>
            </a:r>
            <a:r>
              <a:rPr lang="sr-Latn-RS" dirty="0" err="1"/>
              <a:t>prsline</a:t>
            </a:r>
            <a:r>
              <a:rPr lang="sr-Latn-RS" dirty="0"/>
              <a:t> i loma!!!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ntercrystalline corrosion">
            <a:extLst>
              <a:ext uri="{FF2B5EF4-FFF2-40B4-BE49-F238E27FC236}">
                <a16:creationId xmlns:a16="http://schemas.microsoft.com/office/drawing/2014/main" id="{E0B33BE1-9ABD-410D-A6A5-7F28D1FE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287" y="3276600"/>
            <a:ext cx="4228875" cy="31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2B78C4-43CA-4F77-81FB-18BE1823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4257444" cy="31778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D7F6C435-C03A-4747-A028-5B7892C240BD}"/>
              </a:ext>
            </a:extLst>
          </p:cNvPr>
          <p:cNvSpPr/>
          <p:nvPr/>
        </p:nvSpPr>
        <p:spPr>
          <a:xfrm>
            <a:off x="1600200" y="6324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F92135-2650-4CB6-8FF9-8D5D3A5AF955}"/>
              </a:ext>
            </a:extLst>
          </p:cNvPr>
          <p:cNvSpPr/>
          <p:nvPr/>
        </p:nvSpPr>
        <p:spPr>
          <a:xfrm>
            <a:off x="3147557" y="6084739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B5A1237-3D2A-4776-8D6F-16F6133C7893}"/>
              </a:ext>
            </a:extLst>
          </p:cNvPr>
          <p:cNvSpPr/>
          <p:nvPr/>
        </p:nvSpPr>
        <p:spPr>
          <a:xfrm>
            <a:off x="3581400" y="6061224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FDFA757-EEFE-40B9-B847-07BD4585E725}"/>
              </a:ext>
            </a:extLst>
          </p:cNvPr>
          <p:cNvSpPr/>
          <p:nvPr/>
        </p:nvSpPr>
        <p:spPr>
          <a:xfrm>
            <a:off x="2133600" y="601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2895600"/>
          </a:xfrm>
        </p:spPr>
        <p:txBody>
          <a:bodyPr>
            <a:normAutofit fontScale="92500" lnSpcReduction="20000"/>
          </a:bodyPr>
          <a:lstStyle/>
          <a:p>
            <a:pPr indent="11113">
              <a:buNone/>
            </a:pPr>
            <a:r>
              <a:rPr lang="sr-Latn-CS" dirty="0"/>
              <a:t>Rešenje-upotreba posebnih vrsta </a:t>
            </a:r>
            <a:r>
              <a:rPr lang="sr-Latn-CS" dirty="0" err="1"/>
              <a:t>austenitnih</a:t>
            </a:r>
            <a:r>
              <a:rPr lang="sr-Latn-CS" dirty="0"/>
              <a:t> nerđajućih čelika, sa:</a:t>
            </a:r>
            <a:endParaRPr lang="en-US" dirty="0"/>
          </a:p>
          <a:p>
            <a:r>
              <a:rPr lang="sr-Latn-CS" dirty="0"/>
              <a:t>Niži</a:t>
            </a:r>
            <a:r>
              <a:rPr lang="en-US" dirty="0"/>
              <a:t>m</a:t>
            </a:r>
            <a:r>
              <a:rPr lang="sr-Latn-CS" dirty="0"/>
              <a:t> sadržaj</a:t>
            </a:r>
            <a:r>
              <a:rPr lang="en-US" dirty="0" err="1"/>
              <a:t>em</a:t>
            </a:r>
            <a:r>
              <a:rPr lang="sr-Latn-CS" dirty="0"/>
              <a:t> C: do 0,03% nema problema, preko 0,06% može da se pojavi (AISI 304S i 304L umesto 304 i 304H).</a:t>
            </a:r>
          </a:p>
          <a:p>
            <a:r>
              <a:rPr lang="sr-Latn-CS" dirty="0"/>
              <a:t>2,5-3% Mo povećava </a:t>
            </a:r>
            <a:r>
              <a:rPr lang="sr-Latn-CS" dirty="0" err="1"/>
              <a:t>antikorozionu</a:t>
            </a:r>
            <a:r>
              <a:rPr lang="sr-Latn-CS" dirty="0"/>
              <a:t> postojanost (AISI 316-X5CrNiMo17-12-2 i varijante):</a:t>
            </a:r>
          </a:p>
          <a:p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2A59B-7F23-45C1-AA5D-39753970F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200400"/>
            <a:ext cx="8686800" cy="1665962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5656247-FEF6-4444-A4F6-F47AB4361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09948"/>
              </p:ext>
            </p:extLst>
          </p:nvPr>
        </p:nvGraphicFramePr>
        <p:xfrm>
          <a:off x="76200" y="5115560"/>
          <a:ext cx="883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72213711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3722156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567737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38347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148723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7861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err="1"/>
                        <a:t>Rm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err="1"/>
                        <a:t>Rp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 min [%]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HRB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HB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179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819EF89-5AA1-476E-BF33-FC543A26C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" y="5506998"/>
            <a:ext cx="9020391" cy="74140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4771-2007-4741-A6FC-AFB86E9C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3619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/>
              <a:t>Viši sadržaj Ti, V, Ta, </a:t>
            </a:r>
            <a:r>
              <a:rPr lang="sr-Latn-CS" dirty="0" err="1"/>
              <a:t>Zr</a:t>
            </a:r>
            <a:r>
              <a:rPr lang="sr-Latn-CS" dirty="0"/>
              <a:t>, Ni koji imaju viši afinitet prema C od </a:t>
            </a:r>
            <a:r>
              <a:rPr lang="sr-Latn-CS" dirty="0" err="1"/>
              <a:t>Cr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vezuju</a:t>
            </a:r>
            <a:r>
              <a:rPr lang="en-US" dirty="0"/>
              <a:t> 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k</a:t>
            </a:r>
            <a:r>
              <a:rPr lang="en-US" dirty="0" err="1"/>
              <a:t>arbide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	* Tipičan primer je čelik AISI316Ti; 	  	X6CrNiMoTi17-12-2 (osim Ti, po svemu jednak sa AISI316 !!!)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Termička obrada gašenjem – </a:t>
            </a:r>
            <a:r>
              <a:rPr lang="sr-Latn-CS" dirty="0" err="1"/>
              <a:t>zagrevanjem</a:t>
            </a:r>
            <a:r>
              <a:rPr lang="sr-Latn-CS" dirty="0"/>
              <a:t> do 850-900</a:t>
            </a:r>
            <a:r>
              <a:rPr lang="sr-Latn-CS" baseline="30000" dirty="0"/>
              <a:t>o</a:t>
            </a:r>
            <a:r>
              <a:rPr lang="sr-Latn-CS" dirty="0"/>
              <a:t>C, zadržavanje 2-3 h pa brzo hlađenje zbog potpunog rastvaranja </a:t>
            </a:r>
            <a:r>
              <a:rPr lang="sr-Latn-CS" dirty="0" err="1"/>
              <a:t>Cr</a:t>
            </a:r>
            <a:r>
              <a:rPr lang="sr-Latn-CS" dirty="0"/>
              <a:t> u </a:t>
            </a:r>
            <a:r>
              <a:rPr lang="sr-Latn-CS" dirty="0" err="1"/>
              <a:t>austenitu</a:t>
            </a:r>
            <a:r>
              <a:rPr lang="sr-Latn-C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0852F-A004-4BF0-82CA-7BA424429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890679"/>
            <a:ext cx="8610600" cy="633132"/>
          </a:xfrm>
          <a:prstGeom prst="rect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B6E0FFE-941B-447E-9213-ADA3F372D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85179"/>
              </p:ext>
            </p:extLst>
          </p:nvPr>
        </p:nvGraphicFramePr>
        <p:xfrm>
          <a:off x="1828800" y="3754120"/>
          <a:ext cx="541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3722156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567737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38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err="1"/>
                        <a:t>Rm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err="1"/>
                        <a:t>Rp</a:t>
                      </a:r>
                      <a:r>
                        <a:rPr lang="sr-Latn-RS" dirty="0"/>
                        <a:t> min [</a:t>
                      </a:r>
                      <a:r>
                        <a:rPr lang="sr-Latn-RS" dirty="0" err="1"/>
                        <a:t>MPa</a:t>
                      </a:r>
                      <a:r>
                        <a:rPr lang="sr-Latn-RS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 min [%]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1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08591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70A651-6121-4762-BFEF-47DD2473C02F}"/>
              </a:ext>
            </a:extLst>
          </p:cNvPr>
          <p:cNvSpPr/>
          <p:nvPr/>
        </p:nvSpPr>
        <p:spPr>
          <a:xfrm>
            <a:off x="7162800" y="2814479"/>
            <a:ext cx="1447800" cy="741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A332D5-BB6F-4ED8-A492-BA7BEB66CAAE}"/>
              </a:ext>
            </a:extLst>
          </p:cNvPr>
          <p:cNvSpPr/>
          <p:nvPr/>
        </p:nvSpPr>
        <p:spPr>
          <a:xfrm>
            <a:off x="7924800" y="3195479"/>
            <a:ext cx="685800" cy="360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0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600" dirty="0"/>
              <a:t>3) Krtost šava:</a:t>
            </a:r>
          </a:p>
          <a:p>
            <a:r>
              <a:rPr lang="sr-Latn-CS" sz="2600" dirty="0"/>
              <a:t>Pojava tvrde i krte </a:t>
            </a:r>
            <a:r>
              <a:rPr lang="sr-Latn-CS" sz="2600" dirty="0" err="1"/>
              <a:t>intermetalne</a:t>
            </a:r>
            <a:r>
              <a:rPr lang="sr-Latn-CS" sz="2600" dirty="0"/>
              <a:t> </a:t>
            </a:r>
            <a:r>
              <a:rPr lang="el-GR" sz="2600" dirty="0"/>
              <a:t>σ</a:t>
            </a:r>
            <a:r>
              <a:rPr lang="sr-Latn-CS" sz="2600" dirty="0"/>
              <a:t>-faze (Fe-Cr)</a:t>
            </a:r>
            <a:r>
              <a:rPr lang="en-US" sz="2600" dirty="0"/>
              <a:t> </a:t>
            </a:r>
            <a:r>
              <a:rPr lang="en-US" sz="2600" dirty="0" err="1"/>
              <a:t>po</a:t>
            </a:r>
            <a:r>
              <a:rPr lang="en-US" sz="2600" dirty="0"/>
              <a:t> </a:t>
            </a:r>
            <a:r>
              <a:rPr lang="en-US" sz="2600" dirty="0" err="1"/>
              <a:t>granicama</a:t>
            </a:r>
            <a:r>
              <a:rPr lang="en-US" sz="2600" dirty="0"/>
              <a:t> </a:t>
            </a:r>
            <a:r>
              <a:rPr lang="en-US" sz="2600" dirty="0" err="1"/>
              <a:t>zrna</a:t>
            </a:r>
            <a:r>
              <a:rPr lang="sr-Latn-CS" sz="2600" dirty="0"/>
              <a:t>.</a:t>
            </a:r>
          </a:p>
          <a:p>
            <a:pPr>
              <a:buNone/>
            </a:pPr>
            <a:r>
              <a:rPr lang="sr-Latn-CS" sz="2600" dirty="0"/>
              <a:t>Rešenje: </a:t>
            </a:r>
          </a:p>
          <a:p>
            <a:pPr>
              <a:buFontTx/>
              <a:buChar char="-"/>
            </a:pPr>
            <a:r>
              <a:rPr lang="sr-Latn-CS" sz="2600" dirty="0" err="1"/>
              <a:t>zagrevanje</a:t>
            </a:r>
            <a:r>
              <a:rPr lang="sr-Latn-CS" sz="2600" dirty="0"/>
              <a:t> na 1000-1</a:t>
            </a:r>
            <a:r>
              <a:rPr lang="en-US" sz="2600" dirty="0"/>
              <a:t>0</a:t>
            </a:r>
            <a:r>
              <a:rPr lang="sr-Latn-CS" sz="2600" dirty="0"/>
              <a:t>50</a:t>
            </a:r>
            <a:r>
              <a:rPr lang="sr-Latn-CS" sz="2600" baseline="30000" dirty="0"/>
              <a:t>o</a:t>
            </a:r>
            <a:r>
              <a:rPr lang="sr-Latn-CS" sz="2600" dirty="0"/>
              <a:t>C, zadržavanje 1 h i brzo hlađenje.</a:t>
            </a:r>
          </a:p>
          <a:p>
            <a:pPr>
              <a:buFontTx/>
              <a:buChar char="-"/>
            </a:pPr>
            <a:r>
              <a:rPr lang="sr-Latn-CS" sz="2600" dirty="0"/>
              <a:t>time se rastvara </a:t>
            </a:r>
            <a:r>
              <a:rPr lang="el-GR" sz="2600" dirty="0"/>
              <a:t>σ</a:t>
            </a:r>
            <a:r>
              <a:rPr lang="sr-Latn-CS" sz="2600" dirty="0"/>
              <a:t>-faza</a:t>
            </a:r>
          </a:p>
          <a:p>
            <a:pPr>
              <a:buNone/>
            </a:pPr>
            <a:endParaRPr lang="sr-Latn-CS" sz="2600" dirty="0"/>
          </a:p>
          <a:p>
            <a:pPr>
              <a:buNone/>
            </a:pPr>
            <a:endParaRPr lang="sr-Latn-C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057292" cy="31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0B42-83E0-4B83-BF9F-787E1280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[4. Korozija ZUT-a - TIG zavarivanje čelika AISI 304</a:t>
            </a:r>
          </a:p>
          <a:p>
            <a:pPr marL="0" indent="0">
              <a:buNone/>
            </a:pPr>
            <a:r>
              <a:rPr lang="sr-Latn-RS" sz="2600" dirty="0"/>
              <a:t>-korozija se javlja u ZUT-u ili pored ZUT-a:</a:t>
            </a:r>
          </a:p>
          <a:p>
            <a:pPr marL="0" indent="0">
              <a:buNone/>
            </a:pPr>
            <a:endParaRPr lang="sr-Latn-RS" sz="2600" dirty="0"/>
          </a:p>
          <a:p>
            <a:pPr marL="0" indent="0">
              <a:buNone/>
            </a:pPr>
            <a:endParaRPr lang="sr-Latn-RS" sz="2600" dirty="0"/>
          </a:p>
          <a:p>
            <a:pPr marL="0" indent="0">
              <a:buNone/>
            </a:pPr>
            <a:endParaRPr lang="sr-Latn-RS" sz="2600" dirty="0"/>
          </a:p>
          <a:p>
            <a:pPr marL="0" indent="0">
              <a:buNone/>
            </a:pPr>
            <a:endParaRPr lang="sr-Latn-RS" sz="2600" dirty="0"/>
          </a:p>
          <a:p>
            <a:pPr marL="0" indent="0">
              <a:buNone/>
            </a:pPr>
            <a:endParaRPr lang="sr-Latn-RS" sz="2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1B4DEF-BB09-4985-BDB4-B5439884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543441"/>
            <a:ext cx="4450330" cy="19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8FD4088-7F52-4E3E-9B52-4E0731C7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165" y="3537091"/>
            <a:ext cx="4648965" cy="21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C38D54-4DBC-4AC0-8421-4F866404B2B4}"/>
              </a:ext>
            </a:extLst>
          </p:cNvPr>
          <p:cNvSpPr txBox="1"/>
          <p:nvPr/>
        </p:nvSpPr>
        <p:spPr>
          <a:xfrm>
            <a:off x="182365" y="546462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Sa spoljašnje strane cevi su rupe veće, ali ih ima manje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40144-CD83-4765-912F-C9959E836085}"/>
              </a:ext>
            </a:extLst>
          </p:cNvPr>
          <p:cNvSpPr txBox="1"/>
          <p:nvPr/>
        </p:nvSpPr>
        <p:spPr>
          <a:xfrm>
            <a:off x="7041130" y="5562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Sa unutrašnje strane cevi su rupe manje, ali ih ima više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E2A04A3-9B68-4FE2-B147-C39BDF3DBBC2}"/>
              </a:ext>
            </a:extLst>
          </p:cNvPr>
          <p:cNvSpPr/>
          <p:nvPr/>
        </p:nvSpPr>
        <p:spPr>
          <a:xfrm rot="19701250">
            <a:off x="1813295" y="4951045"/>
            <a:ext cx="126467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CFBF391-8175-4B2E-AF80-584C658F29BC}"/>
              </a:ext>
            </a:extLst>
          </p:cNvPr>
          <p:cNvSpPr/>
          <p:nvPr/>
        </p:nvSpPr>
        <p:spPr>
          <a:xfrm rot="12751652">
            <a:off x="5562440" y="5184311"/>
            <a:ext cx="1525570" cy="2961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5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D86F-E4F4-4EF4-8118-E19F39D05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RS" sz="3200" dirty="0"/>
              <a:t>- nije </a:t>
            </a:r>
            <a:r>
              <a:rPr lang="sr-Latn-RS" sz="3200" dirty="0" err="1"/>
              <a:t>interkristalna</a:t>
            </a:r>
            <a:r>
              <a:rPr lang="sr-Latn-RS" sz="3200" dirty="0"/>
              <a:t> korozija u vidu </a:t>
            </a:r>
            <a:r>
              <a:rPr lang="sr-Latn-RS" sz="3200" dirty="0" err="1"/>
              <a:t>prslina</a:t>
            </a:r>
            <a:r>
              <a:rPr lang="sr-Latn-RS" sz="3200" dirty="0"/>
              <a:t> već </a:t>
            </a:r>
            <a:r>
              <a:rPr lang="sr-Latn-RS" sz="3200" dirty="0" err="1"/>
              <a:t>piting</a:t>
            </a:r>
            <a:r>
              <a:rPr lang="sr-Latn-RS" sz="3200" dirty="0"/>
              <a:t> korozija:</a:t>
            </a:r>
            <a:endParaRPr lang="en-US" sz="3200" dirty="0"/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7C2031-C15B-4C1A-B314-D7C4A2D94850}"/>
              </a:ext>
            </a:extLst>
          </p:cNvPr>
          <p:cNvGrpSpPr/>
          <p:nvPr/>
        </p:nvGrpSpPr>
        <p:grpSpPr>
          <a:xfrm>
            <a:off x="2590798" y="1443407"/>
            <a:ext cx="4567529" cy="2381588"/>
            <a:chOff x="2442871" y="4326758"/>
            <a:chExt cx="4567529" cy="2381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84655D-42E0-4470-AC8E-4AFEAB3AB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7095" y="4326758"/>
              <a:ext cx="3190644" cy="238158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0ADA61-EE23-42A9-B917-3F37AFD14CAE}"/>
                </a:ext>
              </a:extLst>
            </p:cNvPr>
            <p:cNvCxnSpPr/>
            <p:nvPr/>
          </p:nvCxnSpPr>
          <p:spPr>
            <a:xfrm flipV="1">
              <a:off x="2442871" y="4724400"/>
              <a:ext cx="4567529" cy="16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E03EF4-AEB1-4A67-949A-0669FE9E2C06}"/>
                </a:ext>
              </a:extLst>
            </p:cNvPr>
            <p:cNvCxnSpPr>
              <a:cxnSpLocks/>
            </p:cNvCxnSpPr>
            <p:nvPr/>
          </p:nvCxnSpPr>
          <p:spPr>
            <a:xfrm>
              <a:off x="2442871" y="4724400"/>
              <a:ext cx="4567529" cy="16312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8C7A72-CC0D-410F-AB15-2112821D9254}"/>
              </a:ext>
            </a:extLst>
          </p:cNvPr>
          <p:cNvGrpSpPr/>
          <p:nvPr/>
        </p:nvGrpSpPr>
        <p:grpSpPr>
          <a:xfrm>
            <a:off x="457200" y="4038600"/>
            <a:ext cx="8229600" cy="2668980"/>
            <a:chOff x="533400" y="1523746"/>
            <a:chExt cx="8229600" cy="266898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57A14449-7C44-4777-96A2-4BB8BC290BD1}"/>
                </a:ext>
              </a:extLst>
            </p:cNvPr>
            <p:cNvGrpSpPr/>
            <p:nvPr/>
          </p:nvGrpSpPr>
          <p:grpSpPr>
            <a:xfrm rot="10800000">
              <a:off x="533400" y="1523746"/>
              <a:ext cx="8077200" cy="2573477"/>
              <a:chOff x="3219751" y="1805605"/>
              <a:chExt cx="8268266" cy="2735093"/>
            </a:xfrm>
          </p:grpSpPr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DE416692-C125-4E83-B419-88411AD94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548" y="2164865"/>
                <a:ext cx="3962400" cy="20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62798D-D366-4A42-89DB-915A0E801739}"/>
                  </a:ext>
                </a:extLst>
              </p:cNvPr>
              <p:cNvSpPr txBox="1"/>
              <p:nvPr/>
            </p:nvSpPr>
            <p:spPr>
              <a:xfrm rot="10800000">
                <a:off x="5169814" y="1805605"/>
                <a:ext cx="4363564" cy="392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/>
                  <a:t>Spoljašnja strana – izolacija; nije korozivna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31200-3327-42CD-BEF0-B9916F8A3BB9}"/>
                  </a:ext>
                </a:extLst>
              </p:cNvPr>
              <p:cNvSpPr txBox="1"/>
              <p:nvPr/>
            </p:nvSpPr>
            <p:spPr>
              <a:xfrm rot="10800000">
                <a:off x="3219751" y="4148172"/>
                <a:ext cx="8268266" cy="392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/>
                  <a:t>Unutrašnja strana </a:t>
                </a:r>
                <a:r>
                  <a:rPr lang="sr-Latn-CS" dirty="0" err="1"/>
                  <a:t>cevi</a:t>
                </a:r>
                <a:r>
                  <a:rPr lang="sr-Latn-CS" dirty="0"/>
                  <a:t> – prolazi pivo, sredstva za čišćenje (razblažene kiseline i baze)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A0887E-D81E-414A-BB16-33AFFAF2AF3B}"/>
                </a:ext>
              </a:extLst>
            </p:cNvPr>
            <p:cNvSpPr txBox="1"/>
            <p:nvPr/>
          </p:nvSpPr>
          <p:spPr>
            <a:xfrm>
              <a:off x="533400" y="2514600"/>
              <a:ext cx="19094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Korozija – tečnost iz cevi se nakuplja u rupi i korozija postaje sve intenzivnija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40C1CC-8C59-47DB-B9B2-8AADC4D3C2F6}"/>
                </a:ext>
              </a:extLst>
            </p:cNvPr>
            <p:cNvSpPr txBox="1"/>
            <p:nvPr/>
          </p:nvSpPr>
          <p:spPr>
            <a:xfrm>
              <a:off x="6853529" y="2438400"/>
              <a:ext cx="19094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dirty="0"/>
                <a:t>Korozija – kasniji stadijum, kad je nakupljena </a:t>
              </a:r>
              <a:r>
                <a:rPr lang="sr-Latn-RS" dirty="0" err="1"/>
                <a:t>koroziona</a:t>
              </a:r>
              <a:r>
                <a:rPr lang="sr-Latn-RS" dirty="0"/>
                <a:t> tečnost izazvala proboj cevi</a:t>
              </a:r>
              <a:endParaRPr lang="en-US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CF73678-3857-4F65-9B4C-8481B2319E13}"/>
                </a:ext>
              </a:extLst>
            </p:cNvPr>
            <p:cNvSpPr/>
            <p:nvPr/>
          </p:nvSpPr>
          <p:spPr>
            <a:xfrm rot="21071227">
              <a:off x="2360361" y="2533584"/>
              <a:ext cx="833729" cy="146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FD7B298-A722-4B77-B48E-25D27BCF53A0}"/>
                </a:ext>
              </a:extLst>
            </p:cNvPr>
            <p:cNvSpPr/>
            <p:nvPr/>
          </p:nvSpPr>
          <p:spPr>
            <a:xfrm rot="10357917">
              <a:off x="6203699" y="2678300"/>
              <a:ext cx="833729" cy="146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Curved Down 30">
              <a:extLst>
                <a:ext uri="{FF2B5EF4-FFF2-40B4-BE49-F238E27FC236}">
                  <a16:creationId xmlns:a16="http://schemas.microsoft.com/office/drawing/2014/main" id="{EAE07641-2FE3-4C95-BA35-497D2C669508}"/>
                </a:ext>
              </a:extLst>
            </p:cNvPr>
            <p:cNvSpPr/>
            <p:nvPr/>
          </p:nvSpPr>
          <p:spPr>
            <a:xfrm rot="3322050">
              <a:off x="3206494" y="2181144"/>
              <a:ext cx="446296" cy="145179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FB91766-78B1-4895-81F8-2D8C353CEDF9}"/>
                </a:ext>
              </a:extLst>
            </p:cNvPr>
            <p:cNvSpPr/>
            <p:nvPr/>
          </p:nvSpPr>
          <p:spPr>
            <a:xfrm rot="3322050">
              <a:off x="4667318" y="2314139"/>
              <a:ext cx="446296" cy="145179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660A3A7D-A4F9-462C-B379-6D8CFA4A6765}"/>
                </a:ext>
              </a:extLst>
            </p:cNvPr>
            <p:cNvSpPr/>
            <p:nvPr/>
          </p:nvSpPr>
          <p:spPr>
            <a:xfrm rot="2643683" flipV="1">
              <a:off x="4786557" y="2796179"/>
              <a:ext cx="468989" cy="164624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Down 36">
              <a:extLst>
                <a:ext uri="{FF2B5EF4-FFF2-40B4-BE49-F238E27FC236}">
                  <a16:creationId xmlns:a16="http://schemas.microsoft.com/office/drawing/2014/main" id="{6FC2EBF2-FD86-4E92-ADD0-C08F94126EB6}"/>
                </a:ext>
              </a:extLst>
            </p:cNvPr>
            <p:cNvSpPr/>
            <p:nvPr/>
          </p:nvSpPr>
          <p:spPr>
            <a:xfrm rot="2643683">
              <a:off x="5263624" y="2958875"/>
              <a:ext cx="468989" cy="160030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54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9C68-E736-4069-8489-9665D6C1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RS" dirty="0"/>
              <a:t>Uzroci:</a:t>
            </a:r>
          </a:p>
          <a:p>
            <a:pPr marL="514350" indent="-514350">
              <a:buAutoNum type="arabicPeriod"/>
            </a:pPr>
            <a:r>
              <a:rPr lang="sr-Latn-RS" sz="2600" dirty="0"/>
              <a:t>Čišćenje mesta zavarivanja žičanom četkom na ručnoj bušilici – ne radi se kod nerđajućih čelika</a:t>
            </a:r>
          </a:p>
          <a:p>
            <a:pPr marL="0" indent="0">
              <a:buNone/>
            </a:pPr>
            <a:r>
              <a:rPr lang="sr-Latn-RS" sz="2600" dirty="0"/>
              <a:t>*nerđajući čelici se poliraju – glatka površina sprečava zadržavanje tečnosti</a:t>
            </a:r>
          </a:p>
          <a:p>
            <a:pPr marL="0" indent="0">
              <a:buNone/>
            </a:pPr>
            <a:r>
              <a:rPr lang="sr-Latn-RS" sz="2600" dirty="0"/>
              <a:t>**</a:t>
            </a:r>
            <a:r>
              <a:rPr lang="sr-Latn-RS" sz="2600" dirty="0" err="1"/>
              <a:t>risevi</a:t>
            </a:r>
            <a:r>
              <a:rPr lang="sr-Latn-RS" sz="2600" dirty="0"/>
              <a:t> su idealna mesta za zadržavanje agresivnih rastvora, isparavanje rastvarača i povećanje koncentracije kiseline ili baze (aktivne supstance za čišćenje) </a:t>
            </a:r>
            <a:endParaRPr lang="en-US" sz="2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A98AE9-818F-4BB2-918C-A048C6E23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4958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:\Dokumenti - opsti\Posao\2013\Pivara Celarevo 2013\20130703_132220.jpg">
            <a:extLst>
              <a:ext uri="{FF2B5EF4-FFF2-40B4-BE49-F238E27FC236}">
                <a16:creationId xmlns:a16="http://schemas.microsoft.com/office/drawing/2014/main" id="{B43D60BC-FF79-4ECD-9F46-940EA2E79EC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791200" y="449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A49BE-D4F4-49BC-8EE6-3023E5A3A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4495800"/>
            <a:ext cx="2819400" cy="226792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D3ED69F-D885-45A1-8088-D1D1C50A4D10}"/>
              </a:ext>
            </a:extLst>
          </p:cNvPr>
          <p:cNvSpPr/>
          <p:nvPr/>
        </p:nvSpPr>
        <p:spPr>
          <a:xfrm rot="856801">
            <a:off x="4049814" y="5354654"/>
            <a:ext cx="2054785" cy="26953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05C06C6-8C0E-483C-9D4F-DC8E49E73027}"/>
              </a:ext>
            </a:extLst>
          </p:cNvPr>
          <p:cNvSpPr/>
          <p:nvPr/>
        </p:nvSpPr>
        <p:spPr>
          <a:xfrm rot="10294867">
            <a:off x="2246485" y="5074398"/>
            <a:ext cx="917559" cy="23547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0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79B6-FF21-4C22-A249-77BA7A83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53340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600" dirty="0"/>
              <a:t>2. Neadekvatna zaštita u unutrašnjosti cevi:</a:t>
            </a:r>
          </a:p>
          <a:p>
            <a:pPr marL="0" indent="0">
              <a:buNone/>
            </a:pPr>
            <a:r>
              <a:rPr lang="sr-Latn-RS" sz="2600" dirty="0"/>
              <a:t>-korišćen je </a:t>
            </a:r>
            <a:r>
              <a:rPr lang="sr-Latn-RS" sz="2600" dirty="0" err="1"/>
              <a:t>formir</a:t>
            </a:r>
            <a:r>
              <a:rPr lang="sr-Latn-RS" sz="2600" dirty="0"/>
              <a:t> gas, jeftinija alternativa Ar</a:t>
            </a:r>
          </a:p>
          <a:p>
            <a:pPr marL="0" indent="0">
              <a:buNone/>
            </a:pPr>
            <a:r>
              <a:rPr lang="sr-Latn-RS" sz="2600" dirty="0"/>
              <a:t>-nedovoljan protok, uz nisu spoljašnju temperaturu dalo je lošu zaštitu od dejstva kiseonika:</a:t>
            </a:r>
          </a:p>
          <a:p>
            <a:pPr marL="0" indent="0">
              <a:buNone/>
            </a:pPr>
            <a:r>
              <a:rPr lang="sr-Latn-RS" sz="2600" dirty="0"/>
              <a:t>-to se vidi preko prisustva „</a:t>
            </a:r>
            <a:r>
              <a:rPr lang="sr-Latn-RS" sz="2600" dirty="0" err="1"/>
              <a:t>obojenja</a:t>
            </a:r>
            <a:r>
              <a:rPr lang="sr-Latn-RS" sz="2600" dirty="0"/>
              <a:t>“ – </a:t>
            </a:r>
            <a:r>
              <a:rPr lang="sr-Latn-RS" sz="2600" dirty="0" err="1"/>
              <a:t>tinting</a:t>
            </a:r>
            <a:r>
              <a:rPr lang="sr-Latn-RS" sz="2600" dirty="0"/>
              <a:t>, nedovoljno otporan </a:t>
            </a:r>
            <a:r>
              <a:rPr lang="sr-Latn-RS" sz="2600" dirty="0" err="1"/>
              <a:t>Cr</a:t>
            </a:r>
            <a:r>
              <a:rPr lang="sr-Latn-RS" sz="2600" dirty="0"/>
              <a:t>-O</a:t>
            </a:r>
          </a:p>
          <a:p>
            <a:pPr marL="0" indent="0">
              <a:buNone/>
            </a:pPr>
            <a:endParaRPr lang="sr-Latn-RS" sz="26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7B49D2-5641-47CD-9E28-BE4C32AE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248650" cy="21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F5AF15-4F83-47B7-89FF-88B33FA4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913" y="2697418"/>
            <a:ext cx="3298767" cy="146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EF2B539-5DFC-4222-881B-6F55B5FE97D6}"/>
              </a:ext>
            </a:extLst>
          </p:cNvPr>
          <p:cNvCxnSpPr>
            <a:cxnSpLocks/>
          </p:cNvCxnSpPr>
          <p:nvPr/>
        </p:nvCxnSpPr>
        <p:spPr>
          <a:xfrm rot="5400000">
            <a:off x="4855029" y="3964547"/>
            <a:ext cx="914400" cy="9144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49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7A7D-FAB8-402D-A1E6-39751136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6272212" cy="5668963"/>
          </a:xfrm>
        </p:spPr>
        <p:txBody>
          <a:bodyPr>
            <a:normAutofit/>
          </a:bodyPr>
          <a:lstStyle/>
          <a:p>
            <a:r>
              <a:rPr lang="sr-Latn-RS" sz="2000" dirty="0"/>
              <a:t>Rešenja za pojavu </a:t>
            </a:r>
            <a:r>
              <a:rPr lang="sr-Latn-RS" sz="2000" dirty="0" err="1"/>
              <a:t>piting</a:t>
            </a:r>
            <a:r>
              <a:rPr lang="sr-Latn-RS" sz="2000" dirty="0"/>
              <a:t> korozije:</a:t>
            </a:r>
          </a:p>
          <a:p>
            <a:pPr marL="514350" indent="-514350">
              <a:buAutoNum type="arabicPeriod"/>
            </a:pPr>
            <a:r>
              <a:rPr lang="sr-Latn-RS" sz="2000" dirty="0"/>
              <a:t>Ne brusiti mesto gde će se zavarivati</a:t>
            </a:r>
          </a:p>
          <a:p>
            <a:pPr marL="514350" indent="-514350">
              <a:buAutoNum type="arabicPeriod"/>
            </a:pPr>
            <a:r>
              <a:rPr lang="sr-Latn-RS" sz="2000" dirty="0"/>
              <a:t>Pustiti adekvatnu zaštitu, dovoljno dugo da se izbaci vazduh – naročito kiseonik… poželjna kontrola sadržaja kiseonika </a:t>
            </a:r>
            <a:r>
              <a:rPr lang="sr-Latn-RS" sz="2000" dirty="0" err="1"/>
              <a:t>oksimetrom</a:t>
            </a:r>
            <a:r>
              <a:rPr lang="sr-Latn-RS" sz="2000" dirty="0"/>
              <a:t> (ispod 0,01 %=100 </a:t>
            </a:r>
            <a:r>
              <a:rPr lang="sr-Latn-RS" sz="2000" dirty="0" err="1"/>
              <a:t>ppm</a:t>
            </a:r>
            <a:r>
              <a:rPr lang="sr-Latn-RS" sz="2000" dirty="0"/>
              <a:t>)</a:t>
            </a:r>
          </a:p>
          <a:p>
            <a:pPr marL="514350" indent="-514350">
              <a:buAutoNum type="arabicPeriod"/>
            </a:pPr>
            <a:r>
              <a:rPr lang="sr-Latn-RS" sz="2000" dirty="0"/>
              <a:t>Poželjna upotreba automatskog TIG zavarivanja – orbitalnog zavarivanja</a:t>
            </a:r>
          </a:p>
          <a:p>
            <a:pPr marL="514350" indent="-514350">
              <a:buAutoNum type="arabicPeriod"/>
            </a:pPr>
            <a:r>
              <a:rPr lang="sr-Latn-RS" sz="2000" dirty="0"/>
              <a:t>Ako i dođe do </a:t>
            </a:r>
            <a:r>
              <a:rPr lang="sr-Latn-RS" sz="2000" dirty="0" err="1"/>
              <a:t>obojenja</a:t>
            </a:r>
            <a:r>
              <a:rPr lang="sr-Latn-RS" sz="2000" dirty="0"/>
              <a:t>, primeniti veštačku pasivizaciju uranjanjem ili premazivanjem azotnom ili limunskom kiselinom (HNO</a:t>
            </a:r>
            <a:r>
              <a:rPr lang="sr-Latn-RS" sz="2000" baseline="-25000" dirty="0"/>
              <a:t>3</a:t>
            </a:r>
            <a:r>
              <a:rPr lang="sr-Latn-RS" sz="2000" dirty="0"/>
              <a:t> ili </a:t>
            </a:r>
            <a:r>
              <a:rPr lang="en-US" sz="2000" dirty="0"/>
              <a:t>C</a:t>
            </a:r>
            <a:r>
              <a:rPr lang="en-US" sz="1800" baseline="-25000" dirty="0"/>
              <a:t>6</a:t>
            </a:r>
            <a:r>
              <a:rPr lang="en-US" sz="2000" dirty="0"/>
              <a:t>H</a:t>
            </a:r>
            <a:r>
              <a:rPr lang="en-US" sz="2000" baseline="-25000" dirty="0"/>
              <a:t>8</a:t>
            </a:r>
            <a:r>
              <a:rPr lang="en-US" sz="2000" dirty="0"/>
              <a:t>O</a:t>
            </a:r>
            <a:r>
              <a:rPr lang="en-US" sz="2000" baseline="-25000" dirty="0"/>
              <a:t>7</a:t>
            </a:r>
            <a:r>
              <a:rPr lang="sr-Latn-RS" sz="2000" dirty="0"/>
              <a:t>).</a:t>
            </a:r>
          </a:p>
          <a:p>
            <a:pPr marL="514350" indent="-514350">
              <a:buAutoNum type="arabicPeriod"/>
            </a:pPr>
            <a:r>
              <a:rPr lang="sr-Latn-RS" sz="2000" dirty="0"/>
              <a:t>Primena punjene žice za zaštitu korena (punjenje stvara trosku u unutrašnjosti cevi, smanjujući potrebu za zaštitnim gasom)</a:t>
            </a:r>
          </a:p>
          <a:p>
            <a:pPr marL="514350" indent="-514350">
              <a:buAutoNum type="arabicPeriod"/>
            </a:pPr>
            <a:endParaRPr lang="en-US" sz="2600" dirty="0"/>
          </a:p>
        </p:txBody>
      </p:sp>
      <p:pic>
        <p:nvPicPr>
          <p:cNvPr id="2050" name="Picture 2" descr="Orbital Welding Services in Navi Mumbai, Sanpada by Manoj Industries | ID:  9978079091">
            <a:extLst>
              <a:ext uri="{FF2B5EF4-FFF2-40B4-BE49-F238E27FC236}">
                <a16:creationId xmlns:a16="http://schemas.microsoft.com/office/drawing/2014/main" id="{BD01F504-B622-4FE2-8FB4-E2F73ACE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2" y="3605893"/>
            <a:ext cx="24145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B1DD6-E4B2-4B46-97CC-80A0C0135E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543" y="838200"/>
            <a:ext cx="2590800" cy="1839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4FA5B-EC73-4FEC-B65E-4F3C1F5F39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5023178"/>
            <a:ext cx="3438614" cy="18021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010BE0E-E17B-48CB-9989-4056F0633F04}"/>
              </a:ext>
            </a:extLst>
          </p:cNvPr>
          <p:cNvSpPr/>
          <p:nvPr/>
        </p:nvSpPr>
        <p:spPr>
          <a:xfrm rot="993696">
            <a:off x="5422257" y="3082838"/>
            <a:ext cx="1384664" cy="34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83563CD-23A8-48B9-B07F-9E9A755EB6DD}"/>
              </a:ext>
            </a:extLst>
          </p:cNvPr>
          <p:cNvSpPr/>
          <p:nvPr/>
        </p:nvSpPr>
        <p:spPr>
          <a:xfrm flipV="1">
            <a:off x="5630127" y="2010598"/>
            <a:ext cx="805543" cy="365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12E02E4-560E-4C44-8032-2E12134F9EA9}"/>
              </a:ext>
            </a:extLst>
          </p:cNvPr>
          <p:cNvSpPr/>
          <p:nvPr/>
        </p:nvSpPr>
        <p:spPr>
          <a:xfrm rot="5400000">
            <a:off x="1665137" y="5236764"/>
            <a:ext cx="327326" cy="335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What is Flux Cored Arc Welding (FCAW)? – WeldNotes.com">
            <a:extLst>
              <a:ext uri="{FF2B5EF4-FFF2-40B4-BE49-F238E27FC236}">
                <a16:creationId xmlns:a16="http://schemas.microsoft.com/office/drawing/2014/main" id="{81010D84-CD68-4D6A-B0E9-0C9AB129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4" y="5596933"/>
            <a:ext cx="2743200" cy="12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53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/>
              <a:t>Tehnologija zavarivanja austenitnih nerđajućih čelika</a:t>
            </a:r>
            <a:r>
              <a:rPr lang="sr-Latn-CS" dirty="0"/>
              <a:t>:</a:t>
            </a:r>
          </a:p>
          <a:p>
            <a:pPr marL="514350" indent="-514350">
              <a:buAutoNum type="arabicParenR"/>
            </a:pPr>
            <a:r>
              <a:rPr lang="sr-Latn-CS" dirty="0"/>
              <a:t>gasno: uz topitelj (prevođenje oksid</a:t>
            </a:r>
            <a:r>
              <a:rPr lang="en-US" dirty="0"/>
              <a:t>a</a:t>
            </a:r>
            <a:r>
              <a:rPr lang="sr-Latn-CS" dirty="0"/>
              <a:t> Cr u trosku) i redukujući plamen.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sr-Latn-CS" dirty="0"/>
              <a:t>REL: bazične elektrode, jednosmerna struja</a:t>
            </a:r>
            <a:r>
              <a:rPr lang="en-US" dirty="0"/>
              <a:t> </a:t>
            </a:r>
            <a:r>
              <a:rPr lang="en-US" dirty="0" err="1"/>
              <a:t>obrnute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 – </a:t>
            </a:r>
            <a:r>
              <a:rPr lang="en-US" dirty="0" err="1"/>
              <a:t>elektroni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osn</a:t>
            </a:r>
            <a:r>
              <a:rPr lang="en-US" dirty="0"/>
              <a:t>. mat. </a:t>
            </a:r>
            <a:r>
              <a:rPr lang="en-US" dirty="0" err="1"/>
              <a:t>razbijaju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endParaRPr lang="sr-Latn-CS" dirty="0"/>
          </a:p>
          <a:p>
            <a:pPr marL="514350" indent="-514350">
              <a:buAutoNum type="arabicParenR"/>
            </a:pPr>
            <a:r>
              <a:rPr lang="sr-Latn-CS" dirty="0"/>
              <a:t>TIG, MIG, EPP – najbolji rezultati (TIG za tanje limove; sa aktivnim </a:t>
            </a:r>
            <a:r>
              <a:rPr lang="sr-Latn-CS" dirty="0" err="1"/>
              <a:t>topiteljem</a:t>
            </a:r>
            <a:r>
              <a:rPr lang="sr-Latn-CS" dirty="0"/>
              <a:t> i za najdeblje limove u jednom prolazu, MIG, EPP za deblje).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/>
            <a:r>
              <a:rPr lang="en-US" dirty="0" err="1"/>
              <a:t>Generalne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njihanja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kratki</a:t>
            </a:r>
            <a:r>
              <a:rPr lang="en-US" dirty="0"/>
              <a:t> </a:t>
            </a:r>
            <a:r>
              <a:rPr lang="en-US" dirty="0" err="1"/>
              <a:t>luk</a:t>
            </a:r>
            <a:r>
              <a:rPr lang="en-US" dirty="0"/>
              <a:t>, 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4876800" y="5105400"/>
            <a:ext cx="457200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889718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Brže</a:t>
            </a:r>
            <a:r>
              <a:rPr lang="en-US" sz="2800" i="1" dirty="0"/>
              <a:t> </a:t>
            </a:r>
            <a:r>
              <a:rPr lang="en-US" sz="2800" i="1" dirty="0" err="1"/>
              <a:t>hlađenje</a:t>
            </a:r>
            <a:r>
              <a:rPr lang="en-US" sz="2800" i="1" dirty="0"/>
              <a:t> (</a:t>
            </a:r>
            <a:r>
              <a:rPr lang="en-US" sz="2800" i="1" dirty="0" err="1"/>
              <a:t>sprečavanje</a:t>
            </a:r>
            <a:r>
              <a:rPr lang="en-US" sz="2800" i="1" dirty="0"/>
              <a:t> </a:t>
            </a:r>
            <a:r>
              <a:rPr lang="en-US" sz="2800" i="1" dirty="0" err="1"/>
              <a:t>stvaranja</a:t>
            </a:r>
            <a:r>
              <a:rPr lang="en-US" sz="2800" i="1" dirty="0"/>
              <a:t> Cr-</a:t>
            </a:r>
            <a:r>
              <a:rPr lang="en-US" sz="2800" i="1" dirty="0" err="1"/>
              <a:t>karbida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l-GR" sz="2800" i="1" dirty="0"/>
              <a:t>σ</a:t>
            </a:r>
            <a:r>
              <a:rPr lang="en-US" sz="2800" i="1" dirty="0"/>
              <a:t>-faze)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1" y="-1"/>
            <a:ext cx="7492869" cy="58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798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Potrebna je ravnoteža između </a:t>
            </a:r>
            <a:r>
              <a:rPr lang="el-GR" sz="2400" dirty="0"/>
              <a:t>α</a:t>
            </a:r>
            <a:r>
              <a:rPr lang="sr-Latn-CS" sz="2400" dirty="0"/>
              <a:t>-genih (Cr, Mo, Si, Nb) i </a:t>
            </a:r>
            <a:r>
              <a:rPr lang="el-GR" sz="2400" dirty="0"/>
              <a:t>γ</a:t>
            </a:r>
            <a:r>
              <a:rPr lang="sr-Latn-CS" sz="2400" dirty="0"/>
              <a:t>-genih elemenata (Ni, C, Mn)</a:t>
            </a:r>
            <a:r>
              <a:rPr lang="en-US" sz="2400" dirty="0"/>
              <a:t> u </a:t>
            </a:r>
            <a:r>
              <a:rPr lang="sr-Latn-CS" sz="2400" dirty="0"/>
              <a:t>dodatn</a:t>
            </a:r>
            <a:r>
              <a:rPr lang="en-US" sz="2400" dirty="0" err="1"/>
              <a:t>om</a:t>
            </a:r>
            <a:r>
              <a:rPr lang="sr-Latn-CS" sz="2400" dirty="0"/>
              <a:t> materijal</a:t>
            </a:r>
            <a:r>
              <a:rPr lang="en-US" sz="2400" dirty="0"/>
              <a:t>u.</a:t>
            </a:r>
            <a:endParaRPr lang="sr-Latn-C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E2F2-3F15-4609-B056-82BFDCE9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/>
              <a:t>*Primena A-TIG za zavarivanje </a:t>
            </a:r>
            <a:r>
              <a:rPr lang="sr-Latn-RS" dirty="0" err="1"/>
              <a:t>austenitnih</a:t>
            </a:r>
            <a:r>
              <a:rPr lang="sr-Latn-RS" dirty="0"/>
              <a:t> nerđajućih čelika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D80A-E083-47D5-BA1F-8905F1C0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8495" cy="4525963"/>
          </a:xfrm>
        </p:spPr>
        <p:txBody>
          <a:bodyPr>
            <a:normAutofit/>
          </a:bodyPr>
          <a:lstStyle/>
          <a:p>
            <a:r>
              <a:rPr lang="sr-Latn-RS" sz="2600" dirty="0"/>
              <a:t>A-TIG (</a:t>
            </a:r>
            <a:r>
              <a:rPr lang="sr-Latn-RS" sz="2600" dirty="0" err="1"/>
              <a:t>Acivated</a:t>
            </a:r>
            <a:r>
              <a:rPr lang="sr-Latn-RS" sz="2600" dirty="0"/>
              <a:t> Tungsten </a:t>
            </a:r>
            <a:r>
              <a:rPr lang="sr-Latn-RS" sz="2600" dirty="0" err="1"/>
              <a:t>Inert</a:t>
            </a:r>
            <a:r>
              <a:rPr lang="sr-Latn-RS" sz="2600" dirty="0"/>
              <a:t> Gas – TIG sa aktivnim premazom/</a:t>
            </a:r>
            <a:r>
              <a:rPr lang="sr-Latn-RS" sz="2600" dirty="0" err="1"/>
              <a:t>topiteljem</a:t>
            </a:r>
            <a:r>
              <a:rPr lang="sr-Latn-RS" sz="2600" dirty="0"/>
              <a:t>)</a:t>
            </a:r>
          </a:p>
          <a:p>
            <a:r>
              <a:rPr lang="sr-Latn-RS" sz="2600" dirty="0"/>
              <a:t>TIG: visok kvalitet, ali mala </a:t>
            </a:r>
            <a:r>
              <a:rPr lang="sr-Latn-RS" sz="2600" dirty="0" err="1"/>
              <a:t>proizvodnost</a:t>
            </a:r>
            <a:r>
              <a:rPr lang="sr-Latn-RS" sz="2600" dirty="0"/>
              <a:t> (mali uvar-do 3; 4 mm i brzina zavarivanja)</a:t>
            </a:r>
          </a:p>
          <a:p>
            <a:r>
              <a:rPr lang="sr-Latn-RS" sz="2600" dirty="0"/>
              <a:t>Za veće debljine mora da se zavaruje u više prolaza:</a:t>
            </a:r>
          </a:p>
          <a:p>
            <a:pPr marL="0" indent="0">
              <a:buNone/>
            </a:pPr>
            <a:r>
              <a:rPr lang="sr-Latn-RS" sz="2600" dirty="0"/>
              <a:t>- Utrošak dodatnog materijala i velike količine zaštitnog gasa </a:t>
            </a:r>
          </a:p>
          <a:p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F21A4D-17A4-4A7F-BA43-A1D76B0D1558}"/>
              </a:ext>
            </a:extLst>
          </p:cNvPr>
          <p:cNvGrpSpPr/>
          <p:nvPr/>
        </p:nvGrpSpPr>
        <p:grpSpPr>
          <a:xfrm>
            <a:off x="3223928" y="1519238"/>
            <a:ext cx="5920071" cy="5257800"/>
            <a:chOff x="3915862" y="23092"/>
            <a:chExt cx="8027486" cy="6834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39B556-97D0-494C-A46D-B692B879C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6620" y="23092"/>
              <a:ext cx="5786728" cy="68349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D025E1-CFD8-4556-84D6-F714FB4E3AF2}"/>
                </a:ext>
              </a:extLst>
            </p:cNvPr>
            <p:cNvSpPr txBox="1"/>
            <p:nvPr/>
          </p:nvSpPr>
          <p:spPr>
            <a:xfrm>
              <a:off x="9191791" y="1264898"/>
              <a:ext cx="2712631" cy="1560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b="1" dirty="0"/>
                <a:t>-</a:t>
              </a:r>
            </a:p>
            <a:p>
              <a:pPr algn="r"/>
              <a:r>
                <a:rPr lang="sr-Latn-RS" b="1" dirty="0"/>
                <a:t>JEDNOSMERNA STRUJA</a:t>
              </a:r>
            </a:p>
            <a:p>
              <a:pPr algn="r"/>
              <a:r>
                <a:rPr lang="sr-Latn-RS" b="1" dirty="0"/>
                <a:t>+</a:t>
              </a:r>
              <a:endParaRPr lang="en-US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3D88F1-E15E-4821-B02D-2450C63D17E4}"/>
                </a:ext>
              </a:extLst>
            </p:cNvPr>
            <p:cNvSpPr txBox="1"/>
            <p:nvPr/>
          </p:nvSpPr>
          <p:spPr>
            <a:xfrm>
              <a:off x="8915394" y="453190"/>
              <a:ext cx="2438408" cy="8402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b="1" dirty="0"/>
                <a:t>NETOPLJIVA ELEKTRODA</a:t>
              </a:r>
              <a:endParaRPr lang="en-US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CA8734-C69A-4526-84A2-3A58FAC88DC3}"/>
                </a:ext>
              </a:extLst>
            </p:cNvPr>
            <p:cNvSpPr/>
            <p:nvPr/>
          </p:nvSpPr>
          <p:spPr>
            <a:xfrm>
              <a:off x="7976937" y="224853"/>
              <a:ext cx="324852" cy="3023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A2CAF3-8F90-4F16-9DF9-37FEFFDCE678}"/>
                </a:ext>
              </a:extLst>
            </p:cNvPr>
            <p:cNvSpPr/>
            <p:nvPr/>
          </p:nvSpPr>
          <p:spPr>
            <a:xfrm>
              <a:off x="5994879" y="3811958"/>
              <a:ext cx="1463387" cy="276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b="1" dirty="0">
                  <a:solidFill>
                    <a:schemeClr val="accent1"/>
                  </a:solidFill>
                </a:rPr>
                <a:t>ZAŠTITNI GAS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1D4C15-2DCA-479E-8977-C9F202C502B8}"/>
                </a:ext>
              </a:extLst>
            </p:cNvPr>
            <p:cNvSpPr txBox="1"/>
            <p:nvPr/>
          </p:nvSpPr>
          <p:spPr>
            <a:xfrm>
              <a:off x="7832557" y="4114798"/>
              <a:ext cx="675442" cy="4000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1400" b="1" dirty="0">
                  <a:solidFill>
                    <a:srgbClr val="FF0000"/>
                  </a:solidFill>
                </a:rPr>
                <a:t>LUK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CF97F3-F99A-492B-B652-ABCE79D93B48}"/>
                </a:ext>
              </a:extLst>
            </p:cNvPr>
            <p:cNvSpPr/>
            <p:nvPr/>
          </p:nvSpPr>
          <p:spPr>
            <a:xfrm>
              <a:off x="9095874" y="4331368"/>
              <a:ext cx="2257927" cy="1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4D4546-C69B-4710-B703-8427BD531717}"/>
                </a:ext>
              </a:extLst>
            </p:cNvPr>
            <p:cNvCxnSpPr/>
            <p:nvPr/>
          </p:nvCxnSpPr>
          <p:spPr>
            <a:xfrm flipH="1">
              <a:off x="8169442" y="1099521"/>
              <a:ext cx="926432" cy="450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3EB218-F0EF-4D16-B4A1-0CA58BDBDB01}"/>
                </a:ext>
              </a:extLst>
            </p:cNvPr>
            <p:cNvSpPr txBox="1"/>
            <p:nvPr/>
          </p:nvSpPr>
          <p:spPr>
            <a:xfrm>
              <a:off x="9049984" y="3847430"/>
              <a:ext cx="2712631" cy="84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b="1" dirty="0"/>
                <a:t>MARANGONIJEVA KONVEKCIJA</a:t>
              </a:r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DEAEBC-C5B1-4721-B691-601D54B1E404}"/>
                </a:ext>
              </a:extLst>
            </p:cNvPr>
            <p:cNvSpPr txBox="1"/>
            <p:nvPr/>
          </p:nvSpPr>
          <p:spPr>
            <a:xfrm>
              <a:off x="8461293" y="5888792"/>
              <a:ext cx="1645578" cy="4000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400" b="1" dirty="0"/>
                <a:t>OSN. MAT.</a:t>
              </a:r>
              <a:endParaRPr lang="en-US" sz="14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DAD18C-069E-449C-8287-CEF258135E66}"/>
                </a:ext>
              </a:extLst>
            </p:cNvPr>
            <p:cNvSpPr txBox="1"/>
            <p:nvPr/>
          </p:nvSpPr>
          <p:spPr>
            <a:xfrm>
              <a:off x="3915862" y="4453648"/>
              <a:ext cx="1463388" cy="48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E94676-7428-4267-B291-845096578258}"/>
                </a:ext>
              </a:extLst>
            </p:cNvPr>
            <p:cNvSpPr txBox="1"/>
            <p:nvPr/>
          </p:nvSpPr>
          <p:spPr>
            <a:xfrm>
              <a:off x="6171853" y="5666600"/>
              <a:ext cx="1805083" cy="48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dirty="0"/>
                <a:t>ZUT</a:t>
              </a:r>
              <a:endParaRPr lang="en-US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2F4577-5C16-471D-86C4-DAC45AD3BF35}"/>
                </a:ext>
              </a:extLst>
            </p:cNvPr>
            <p:cNvSpPr/>
            <p:nvPr/>
          </p:nvSpPr>
          <p:spPr>
            <a:xfrm>
              <a:off x="7360920" y="5577840"/>
              <a:ext cx="1560843" cy="1374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BB93EA-8968-4582-BBA0-184C20029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563" y="5465544"/>
              <a:ext cx="413194" cy="4018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FC5BB076-3AE5-4561-931B-C879F9B3F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715" y="6000447"/>
            <a:ext cx="2027594" cy="80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8641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40A1-C6CF-4D70-AAE5-831CBF25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51561"/>
            <a:ext cx="7886700" cy="994172"/>
          </a:xfrm>
        </p:spPr>
        <p:txBody>
          <a:bodyPr/>
          <a:lstStyle/>
          <a:p>
            <a:pPr algn="l"/>
            <a:r>
              <a:rPr lang="sr-Latn-RS" b="1" dirty="0"/>
              <a:t>*</a:t>
            </a:r>
            <a:r>
              <a:rPr lang="en-US" b="1" dirty="0" err="1"/>
              <a:t>Kratki</a:t>
            </a:r>
            <a:r>
              <a:rPr lang="en-US" b="1" dirty="0"/>
              <a:t> </a:t>
            </a:r>
            <a:r>
              <a:rPr lang="en-US" b="1" dirty="0" err="1"/>
              <a:t>istorijat</a:t>
            </a:r>
            <a:r>
              <a:rPr lang="en-US" b="1" dirty="0"/>
              <a:t> A-TIG-a: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1F8D-248D-4EDA-A102-87866217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" y="1102685"/>
            <a:ext cx="4182176" cy="545051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Pojavio</a:t>
            </a:r>
            <a:r>
              <a:rPr lang="en-US" dirty="0"/>
              <a:t> se 1960.-tih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institutu</a:t>
            </a:r>
            <a:r>
              <a:rPr lang="en-US" dirty="0"/>
              <a:t> Paton u SSSR-u (</a:t>
            </a:r>
            <a:r>
              <a:rPr lang="en-US" dirty="0" err="1"/>
              <a:t>Kijev</a:t>
            </a:r>
            <a:r>
              <a:rPr lang="en-US" dirty="0"/>
              <a:t>,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Ukrajina</a:t>
            </a:r>
            <a:r>
              <a:rPr lang="en-US" dirty="0"/>
              <a:t>)</a:t>
            </a:r>
          </a:p>
          <a:p>
            <a:r>
              <a:rPr lang="en-US" dirty="0" err="1"/>
              <a:t>Pretpostavlja</a:t>
            </a:r>
            <a:r>
              <a:rPr lang="en-US" dirty="0"/>
              <a:t> se da je </a:t>
            </a:r>
            <a:r>
              <a:rPr lang="en-US" dirty="0" err="1"/>
              <a:t>cilj</a:t>
            </a:r>
            <a:r>
              <a:rPr lang="en-US" dirty="0"/>
              <a:t> bio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zavarljivosti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 za </a:t>
            </a:r>
            <a:r>
              <a:rPr lang="en-US" dirty="0" err="1"/>
              <a:t>podmornice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titana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magnetične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podmornice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otkrivati</a:t>
            </a:r>
            <a:r>
              <a:rPr lang="en-US" dirty="0"/>
              <a:t> </a:t>
            </a:r>
            <a:r>
              <a:rPr lang="en-US" dirty="0" err="1"/>
              <a:t>detektorima</a:t>
            </a:r>
            <a:r>
              <a:rPr lang="en-US" dirty="0"/>
              <a:t> </a:t>
            </a:r>
            <a:r>
              <a:rPr lang="en-US" dirty="0" err="1"/>
              <a:t>magnetnih</a:t>
            </a:r>
            <a:r>
              <a:rPr lang="en-US" dirty="0"/>
              <a:t> </a:t>
            </a:r>
            <a:r>
              <a:rPr lang="en-US" dirty="0" err="1"/>
              <a:t>anomalija</a:t>
            </a:r>
            <a:r>
              <a:rPr lang="en-US" dirty="0"/>
              <a:t> (MAD - Magnetic Anomaly Detector)</a:t>
            </a:r>
          </a:p>
          <a:p>
            <a:r>
              <a:rPr lang="en-US" dirty="0"/>
              <a:t>1990.-tih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intenzivniji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nivou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A3EB2-05DE-4381-B069-DE2B87D6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346" y="923050"/>
            <a:ext cx="3552644" cy="1436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E35D0-F073-4E3F-A3A3-F27572172BA0}"/>
              </a:ext>
            </a:extLst>
          </p:cNvPr>
          <p:cNvSpPr txBox="1"/>
          <p:nvPr/>
        </p:nvSpPr>
        <p:spPr>
          <a:xfrm>
            <a:off x="8444361" y="959746"/>
            <a:ext cx="69963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MAD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34429-4D2D-4667-AA6F-A8059FAF15C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794181" y="1305995"/>
            <a:ext cx="12935" cy="784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351099A-DB13-4855-A318-1A0125BC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414" y="3876783"/>
            <a:ext cx="3821051" cy="249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A7855-37CB-47A4-8AC5-ABB8228FE9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414" y="2436964"/>
            <a:ext cx="3980276" cy="14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0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ACBD80-94CF-4E3F-8A82-9A4FACDC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908" y="4887450"/>
            <a:ext cx="1915692" cy="1846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2FA36-CB3E-4C78-BC70-5F1EBFA5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08" y="373333"/>
            <a:ext cx="403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Mehanizmi</a:t>
            </a:r>
            <a:r>
              <a:rPr lang="en-US" b="1" dirty="0"/>
              <a:t> A-TIG </a:t>
            </a:r>
            <a:r>
              <a:rPr lang="en-US" b="1" dirty="0" err="1"/>
              <a:t>postupka</a:t>
            </a:r>
            <a:r>
              <a:rPr lang="en-US" b="1" dirty="0"/>
              <a:t> </a:t>
            </a:r>
            <a:r>
              <a:rPr lang="en-US" b="1" dirty="0" err="1"/>
              <a:t>zavarivanja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5BF0-3376-41E8-952B-7B8A7C74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3" y="1828800"/>
            <a:ext cx="3244047" cy="475456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mehanizmi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sr-Latn-RS" dirty="0"/>
              <a:t>1.</a:t>
            </a:r>
            <a:r>
              <a:rPr lang="en-US" dirty="0"/>
              <a:t> </a:t>
            </a:r>
            <a:r>
              <a:rPr lang="en-US" dirty="0" err="1"/>
              <a:t>Obrnuta</a:t>
            </a:r>
            <a:r>
              <a:rPr lang="en-US" dirty="0"/>
              <a:t> </a:t>
            </a:r>
            <a:r>
              <a:rPr lang="en-US" dirty="0" err="1"/>
              <a:t>Marangonijeva</a:t>
            </a:r>
            <a:r>
              <a:rPr lang="en-US" dirty="0"/>
              <a:t> </a:t>
            </a:r>
            <a:r>
              <a:rPr lang="en-US" dirty="0" err="1"/>
              <a:t>konvencija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Latn-RS" dirty="0"/>
              <a:t>2.</a:t>
            </a:r>
            <a:r>
              <a:rPr lang="en-US" dirty="0"/>
              <a:t> </a:t>
            </a:r>
            <a:r>
              <a:rPr lang="en-US" dirty="0" err="1"/>
              <a:t>Sužavanje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/>
              <a:t>Postiže</a:t>
            </a:r>
            <a:r>
              <a:rPr lang="en-US" dirty="0"/>
              <a:t> se </a:t>
            </a:r>
            <a:r>
              <a:rPr lang="en-US" dirty="0" err="1"/>
              <a:t>elektronegativnošću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u </a:t>
            </a:r>
            <a:r>
              <a:rPr lang="en-US" dirty="0" err="1"/>
              <a:t>premazu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957C-A531-4AFE-A6E9-C317F4FD32AA}"/>
              </a:ext>
            </a:extLst>
          </p:cNvPr>
          <p:cNvSpPr txBox="1"/>
          <p:nvPr/>
        </p:nvSpPr>
        <p:spPr>
          <a:xfrm>
            <a:off x="3760207" y="3580711"/>
            <a:ext cx="263116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dirty="0" err="1"/>
              <a:t>Konvencionalni</a:t>
            </a:r>
            <a:r>
              <a:rPr lang="en-US" sz="1650" b="1" dirty="0"/>
              <a:t> TIG, </a:t>
            </a:r>
            <a:r>
              <a:rPr lang="en-US" sz="1650" b="1" dirty="0" err="1"/>
              <a:t>površinski</a:t>
            </a:r>
            <a:r>
              <a:rPr lang="en-US" sz="1650" b="1" dirty="0"/>
              <a:t> </a:t>
            </a:r>
            <a:r>
              <a:rPr lang="en-US" sz="1650" b="1" dirty="0" err="1"/>
              <a:t>napon</a:t>
            </a:r>
            <a:r>
              <a:rPr lang="en-US" sz="1650" b="1" dirty="0"/>
              <a:t> </a:t>
            </a:r>
            <a:r>
              <a:rPr lang="en-US" sz="1650" b="1" dirty="0" err="1"/>
              <a:t>na</a:t>
            </a:r>
            <a:r>
              <a:rPr lang="en-US" sz="1650" b="1" dirty="0"/>
              <a:t> </a:t>
            </a:r>
            <a:r>
              <a:rPr lang="en-US" sz="1650" b="1" dirty="0" err="1"/>
              <a:t>liniji</a:t>
            </a:r>
            <a:r>
              <a:rPr lang="en-US" sz="1650" b="1" dirty="0"/>
              <a:t> </a:t>
            </a:r>
            <a:r>
              <a:rPr lang="en-US" sz="1650" b="1" dirty="0" err="1"/>
              <a:t>topljenja</a:t>
            </a:r>
            <a:r>
              <a:rPr lang="en-US" sz="1650" b="1" dirty="0"/>
              <a:t> je </a:t>
            </a:r>
            <a:r>
              <a:rPr lang="en-US" sz="1650" b="1" dirty="0" err="1"/>
              <a:t>niži</a:t>
            </a:r>
            <a:r>
              <a:rPr lang="en-US" sz="1650" b="1" dirty="0"/>
              <a:t> u </a:t>
            </a:r>
            <a:r>
              <a:rPr lang="en-US" sz="1650" b="1" dirty="0" err="1"/>
              <a:t>odnosu</a:t>
            </a:r>
            <a:r>
              <a:rPr lang="en-US" sz="1650" b="1" dirty="0"/>
              <a:t> </a:t>
            </a:r>
            <a:r>
              <a:rPr lang="en-US" sz="1650" b="1" dirty="0" err="1"/>
              <a:t>na</a:t>
            </a:r>
            <a:r>
              <a:rPr lang="en-US" sz="1650" b="1" dirty="0"/>
              <a:t> </a:t>
            </a:r>
            <a:r>
              <a:rPr lang="en-US" sz="1650" b="1" dirty="0" err="1"/>
              <a:t>površinski</a:t>
            </a:r>
            <a:r>
              <a:rPr lang="en-US" sz="1650" b="1" dirty="0"/>
              <a:t> </a:t>
            </a:r>
            <a:r>
              <a:rPr lang="en-US" sz="1650" b="1" dirty="0" err="1"/>
              <a:t>napon</a:t>
            </a:r>
            <a:r>
              <a:rPr lang="en-US" sz="1650" b="1" dirty="0"/>
              <a:t> u </a:t>
            </a:r>
            <a:r>
              <a:rPr lang="en-US" sz="1650" b="1" dirty="0" err="1"/>
              <a:t>sredini</a:t>
            </a:r>
            <a:r>
              <a:rPr lang="en-US" sz="1650" b="1" dirty="0"/>
              <a:t>:</a:t>
            </a:r>
          </a:p>
          <a:p>
            <a:pPr algn="r"/>
            <a:endParaRPr lang="en-US" sz="1650" b="1" dirty="0"/>
          </a:p>
          <a:p>
            <a:pPr algn="r"/>
            <a:r>
              <a:rPr lang="en-US" sz="1650" b="1" dirty="0"/>
              <a:t>-</a:t>
            </a:r>
            <a:r>
              <a:rPr lang="en-US" sz="1650" b="1" dirty="0" err="1"/>
              <a:t>tok</a:t>
            </a:r>
            <a:r>
              <a:rPr lang="en-US" sz="1650" b="1" dirty="0"/>
              <a:t> </a:t>
            </a:r>
            <a:r>
              <a:rPr lang="en-US" sz="1650" b="1" dirty="0" err="1"/>
              <a:t>materijala</a:t>
            </a:r>
            <a:r>
              <a:rPr lang="en-US" sz="1650" b="1" dirty="0"/>
              <a:t> je </a:t>
            </a:r>
            <a:r>
              <a:rPr lang="en-US" sz="1650" b="1" dirty="0" err="1"/>
              <a:t>prema</a:t>
            </a:r>
            <a:r>
              <a:rPr lang="en-US" sz="1650" b="1" dirty="0"/>
              <a:t> </a:t>
            </a:r>
            <a:r>
              <a:rPr lang="en-US" sz="1650" b="1" dirty="0" err="1"/>
              <a:t>spolja</a:t>
            </a:r>
            <a:endParaRPr lang="en-US" sz="1650" b="1" dirty="0"/>
          </a:p>
          <a:p>
            <a:pPr algn="r"/>
            <a:r>
              <a:rPr lang="en-US" sz="1650" b="1" dirty="0"/>
              <a:t>-</a:t>
            </a:r>
            <a:r>
              <a:rPr lang="en-US" sz="1650" b="1" dirty="0" err="1"/>
              <a:t>dobija</a:t>
            </a:r>
            <a:r>
              <a:rPr lang="en-US" sz="1650" b="1" dirty="0"/>
              <a:t> se </a:t>
            </a:r>
            <a:r>
              <a:rPr lang="en-US" sz="1650" b="1" dirty="0" err="1"/>
              <a:t>širok</a:t>
            </a:r>
            <a:r>
              <a:rPr lang="en-US" sz="1650" b="1" dirty="0"/>
              <a:t> </a:t>
            </a:r>
            <a:r>
              <a:rPr lang="en-US" sz="1650" b="1" dirty="0" err="1"/>
              <a:t>i</a:t>
            </a:r>
            <a:r>
              <a:rPr lang="en-US" sz="1650" b="1" dirty="0"/>
              <a:t> </a:t>
            </a:r>
            <a:r>
              <a:rPr lang="en-US" sz="1650" b="1" dirty="0" err="1"/>
              <a:t>plitak</a:t>
            </a:r>
            <a:r>
              <a:rPr lang="en-US" sz="1650" b="1" dirty="0"/>
              <a:t> metal </a:t>
            </a:r>
            <a:r>
              <a:rPr lang="en-US" sz="1650" b="1" dirty="0" err="1"/>
              <a:t>šava</a:t>
            </a:r>
            <a:r>
              <a:rPr lang="en-US" sz="1650" b="1" dirty="0"/>
              <a:t> (</a:t>
            </a:r>
            <a:r>
              <a:rPr lang="en-US" sz="1650" b="1" dirty="0" err="1"/>
              <a:t>mali</a:t>
            </a:r>
            <a:r>
              <a:rPr lang="en-US" sz="1650" b="1" dirty="0"/>
              <a:t> </a:t>
            </a:r>
            <a:r>
              <a:rPr lang="en-US" sz="1650" b="1" dirty="0" err="1"/>
              <a:t>uvar</a:t>
            </a:r>
            <a:r>
              <a:rPr lang="en-US" sz="1650" b="1" dirty="0"/>
              <a:t>)</a:t>
            </a:r>
            <a:endParaRPr lang="en-US" sz="1650" b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E6A84-ED0F-4F72-92CA-BEDA186FF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875" y="2157979"/>
            <a:ext cx="2755232" cy="130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DDDA2B-7613-4A4E-B105-8BC3882107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352" y="2078926"/>
            <a:ext cx="2755232" cy="139641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D8353D-AE99-435A-915C-B6A4CE97BBFA}"/>
              </a:ext>
            </a:extLst>
          </p:cNvPr>
          <p:cNvCxnSpPr/>
          <p:nvPr/>
        </p:nvCxnSpPr>
        <p:spPr>
          <a:xfrm>
            <a:off x="5967665" y="2276977"/>
            <a:ext cx="0" cy="252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347EC-4B34-4FD9-A9EC-B9491C00044C}"/>
              </a:ext>
            </a:extLst>
          </p:cNvPr>
          <p:cNvCxnSpPr>
            <a:cxnSpLocks/>
          </p:cNvCxnSpPr>
          <p:nvPr/>
        </p:nvCxnSpPr>
        <p:spPr>
          <a:xfrm>
            <a:off x="8783052" y="2276977"/>
            <a:ext cx="13837" cy="3738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62DB37-17DF-4468-81F5-58D39F0F0716}"/>
              </a:ext>
            </a:extLst>
          </p:cNvPr>
          <p:cNvSpPr txBox="1"/>
          <p:nvPr/>
        </p:nvSpPr>
        <p:spPr>
          <a:xfrm>
            <a:off x="6548186" y="3419976"/>
            <a:ext cx="232329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dirty="0"/>
              <a:t>A-TIG:</a:t>
            </a:r>
          </a:p>
          <a:p>
            <a:pPr algn="r"/>
            <a:r>
              <a:rPr lang="en-US" sz="1650" b="1" dirty="0"/>
              <a:t> </a:t>
            </a:r>
            <a:r>
              <a:rPr lang="en-US" sz="1650" b="1" dirty="0" err="1"/>
              <a:t>površinski</a:t>
            </a:r>
            <a:r>
              <a:rPr lang="en-US" sz="1650" b="1" dirty="0"/>
              <a:t> </a:t>
            </a:r>
            <a:r>
              <a:rPr lang="en-US" sz="1650" b="1" dirty="0" err="1"/>
              <a:t>napon</a:t>
            </a:r>
            <a:r>
              <a:rPr lang="en-US" sz="1650" b="1" dirty="0"/>
              <a:t> </a:t>
            </a:r>
            <a:r>
              <a:rPr lang="en-US" sz="1650" b="1" dirty="0" err="1"/>
              <a:t>na</a:t>
            </a:r>
            <a:r>
              <a:rPr lang="en-US" sz="1650" b="1" dirty="0"/>
              <a:t> </a:t>
            </a:r>
            <a:r>
              <a:rPr lang="en-US" sz="1650" b="1" dirty="0" err="1"/>
              <a:t>liniji</a:t>
            </a:r>
            <a:r>
              <a:rPr lang="en-US" sz="1650" b="1" dirty="0"/>
              <a:t> </a:t>
            </a:r>
            <a:r>
              <a:rPr lang="en-US" sz="1650" b="1" dirty="0" err="1"/>
              <a:t>topljenja</a:t>
            </a:r>
            <a:r>
              <a:rPr lang="en-US" sz="1650" b="1" dirty="0"/>
              <a:t> je </a:t>
            </a:r>
            <a:r>
              <a:rPr lang="en-US" sz="1650" b="1" dirty="0" err="1"/>
              <a:t>veći</a:t>
            </a:r>
            <a:r>
              <a:rPr lang="en-US" sz="1650" b="1" dirty="0"/>
              <a:t> </a:t>
            </a:r>
            <a:r>
              <a:rPr lang="en-US" sz="1650" b="1" dirty="0" err="1"/>
              <a:t>nego</a:t>
            </a:r>
            <a:r>
              <a:rPr lang="en-US" sz="1650" b="1" dirty="0"/>
              <a:t> u </a:t>
            </a:r>
            <a:r>
              <a:rPr lang="en-US" sz="1650" b="1" dirty="0" err="1"/>
              <a:t>centru</a:t>
            </a:r>
            <a:r>
              <a:rPr lang="en-US" sz="1650" b="1" dirty="0"/>
              <a:t>:</a:t>
            </a:r>
          </a:p>
          <a:p>
            <a:pPr algn="r"/>
            <a:endParaRPr lang="en-US" sz="1650" b="1" dirty="0"/>
          </a:p>
          <a:p>
            <a:pPr marL="257175" indent="-257175" algn="r">
              <a:buFontTx/>
              <a:buChar char="-"/>
            </a:pPr>
            <a:r>
              <a:rPr lang="en-US" sz="1650" b="1" dirty="0" err="1"/>
              <a:t>tok</a:t>
            </a:r>
            <a:r>
              <a:rPr lang="en-US" sz="1650" b="1" dirty="0"/>
              <a:t> </a:t>
            </a:r>
            <a:r>
              <a:rPr lang="en-US" sz="1650" b="1" dirty="0" err="1"/>
              <a:t>materijala</a:t>
            </a:r>
            <a:r>
              <a:rPr lang="en-US" sz="1650" b="1" dirty="0"/>
              <a:t> je </a:t>
            </a:r>
            <a:r>
              <a:rPr lang="en-US" sz="1650" b="1" dirty="0" err="1"/>
              <a:t>prema</a:t>
            </a:r>
            <a:r>
              <a:rPr lang="en-US" sz="1650" b="1" dirty="0"/>
              <a:t> </a:t>
            </a:r>
            <a:r>
              <a:rPr lang="en-US" sz="1650" b="1" dirty="0" err="1"/>
              <a:t>unutra</a:t>
            </a:r>
            <a:endParaRPr lang="en-US" sz="1650" b="1" dirty="0"/>
          </a:p>
          <a:p>
            <a:pPr algn="r"/>
            <a:r>
              <a:rPr lang="en-US" sz="1650" b="1" dirty="0"/>
              <a:t>- metal </a:t>
            </a:r>
            <a:r>
              <a:rPr lang="en-US" sz="1650" b="1" dirty="0" err="1"/>
              <a:t>šava</a:t>
            </a:r>
            <a:r>
              <a:rPr lang="en-US" sz="1650" b="1" dirty="0"/>
              <a:t> je </a:t>
            </a:r>
            <a:r>
              <a:rPr lang="en-US" sz="1650" b="1" dirty="0" err="1"/>
              <a:t>uzan</a:t>
            </a:r>
            <a:r>
              <a:rPr lang="en-US" sz="1650" b="1" dirty="0"/>
              <a:t> </a:t>
            </a:r>
            <a:r>
              <a:rPr lang="en-US" sz="1650" b="1" dirty="0" err="1"/>
              <a:t>i</a:t>
            </a:r>
            <a:r>
              <a:rPr lang="en-US" sz="1650" b="1" dirty="0"/>
              <a:t> </a:t>
            </a:r>
            <a:r>
              <a:rPr lang="en-US" sz="1650" b="1" dirty="0" err="1"/>
              <a:t>dubok</a:t>
            </a:r>
            <a:r>
              <a:rPr lang="en-US" sz="1650" b="1" dirty="0"/>
              <a:t> (</a:t>
            </a:r>
            <a:r>
              <a:rPr lang="en-US" sz="1650" b="1" dirty="0" err="1"/>
              <a:t>uvar</a:t>
            </a:r>
            <a:r>
              <a:rPr lang="en-US" sz="1650" b="1" dirty="0"/>
              <a:t> je </a:t>
            </a:r>
            <a:r>
              <a:rPr lang="en-US" sz="1650" b="1" dirty="0" err="1"/>
              <a:t>velik</a:t>
            </a:r>
            <a:r>
              <a:rPr lang="en-US" sz="1650" b="1" dirty="0"/>
              <a:t>)</a:t>
            </a:r>
            <a:endParaRPr lang="en-US" sz="165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D78DD-5B3B-426A-8D8A-3ECB2CF5A022}"/>
              </a:ext>
            </a:extLst>
          </p:cNvPr>
          <p:cNvSpPr txBox="1"/>
          <p:nvPr/>
        </p:nvSpPr>
        <p:spPr>
          <a:xfrm>
            <a:off x="4008418" y="2447241"/>
            <a:ext cx="867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Veći</a:t>
            </a:r>
            <a:r>
              <a:rPr lang="en-US" sz="1200" b="1" dirty="0"/>
              <a:t> </a:t>
            </a:r>
            <a:r>
              <a:rPr lang="en-US" sz="1200" b="1" dirty="0" err="1"/>
              <a:t>površinski</a:t>
            </a:r>
            <a:r>
              <a:rPr lang="en-US" sz="1200" b="1" dirty="0"/>
              <a:t> </a:t>
            </a:r>
            <a:r>
              <a:rPr lang="en-US" sz="1200" b="1" dirty="0" err="1"/>
              <a:t>napon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02BB9-5572-429E-921C-508538822D45}"/>
              </a:ext>
            </a:extLst>
          </p:cNvPr>
          <p:cNvSpPr txBox="1"/>
          <p:nvPr/>
        </p:nvSpPr>
        <p:spPr>
          <a:xfrm>
            <a:off x="5996476" y="2809846"/>
            <a:ext cx="867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Veći</a:t>
            </a:r>
            <a:r>
              <a:rPr lang="en-US" sz="1200" b="1" dirty="0"/>
              <a:t> </a:t>
            </a:r>
            <a:r>
              <a:rPr lang="en-US" sz="1200" b="1" dirty="0" err="1"/>
              <a:t>površinski</a:t>
            </a:r>
            <a:r>
              <a:rPr lang="en-US" sz="1200" b="1" dirty="0"/>
              <a:t> </a:t>
            </a:r>
            <a:r>
              <a:rPr lang="en-US" sz="1200" b="1" dirty="0" err="1"/>
              <a:t>napon</a:t>
            </a:r>
            <a:endParaRPr 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DCEC8-4E77-450D-A55E-5F69DB75526C}"/>
              </a:ext>
            </a:extLst>
          </p:cNvPr>
          <p:cNvSpPr txBox="1"/>
          <p:nvPr/>
        </p:nvSpPr>
        <p:spPr>
          <a:xfrm>
            <a:off x="3031524" y="2942332"/>
            <a:ext cx="867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Manji </a:t>
            </a:r>
            <a:r>
              <a:rPr lang="en-US" sz="1200" b="1" dirty="0" err="1"/>
              <a:t>površinski</a:t>
            </a:r>
            <a:r>
              <a:rPr lang="en-US" sz="1200" b="1" dirty="0"/>
              <a:t> </a:t>
            </a:r>
            <a:r>
              <a:rPr lang="en-US" sz="1200" b="1" dirty="0" err="1"/>
              <a:t>napon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04061-6787-4B16-8E2C-0EAE4F1C03F0}"/>
              </a:ext>
            </a:extLst>
          </p:cNvPr>
          <p:cNvSpPr txBox="1"/>
          <p:nvPr/>
        </p:nvSpPr>
        <p:spPr>
          <a:xfrm>
            <a:off x="7020035" y="2560540"/>
            <a:ext cx="65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Manji p.n.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C2AF4-2C64-457E-A437-144DC90BDCAA}"/>
              </a:ext>
            </a:extLst>
          </p:cNvPr>
          <p:cNvGrpSpPr/>
          <p:nvPr/>
        </p:nvGrpSpPr>
        <p:grpSpPr>
          <a:xfrm>
            <a:off x="3304276" y="756534"/>
            <a:ext cx="5326777" cy="1303734"/>
            <a:chOff x="4712914" y="4442296"/>
            <a:chExt cx="4766104" cy="11145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8937B7-3EFD-4DA4-A4CE-99A8D0440B1A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2914" y="4442296"/>
              <a:ext cx="4766104" cy="11145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F17E5-3E23-4510-9A36-7F9D7707F86C}"/>
                </a:ext>
              </a:extLst>
            </p:cNvPr>
            <p:cNvSpPr txBox="1"/>
            <p:nvPr/>
          </p:nvSpPr>
          <p:spPr>
            <a:xfrm>
              <a:off x="5462120" y="5043371"/>
              <a:ext cx="920505" cy="31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/>
                <a:t>TIG</a:t>
              </a:r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9DE907-9174-4F95-9D4B-06941E391E03}"/>
                </a:ext>
              </a:extLst>
            </p:cNvPr>
            <p:cNvSpPr txBox="1"/>
            <p:nvPr/>
          </p:nvSpPr>
          <p:spPr>
            <a:xfrm>
              <a:off x="8636286" y="4784667"/>
              <a:ext cx="749612" cy="31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/>
                <a:t>A-TIG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309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0958-6DAB-4B2A-BF75-148C55D5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33324"/>
            <a:ext cx="8305800" cy="5668963"/>
          </a:xfrm>
        </p:spPr>
        <p:txBody>
          <a:bodyPr>
            <a:normAutofit/>
          </a:bodyPr>
          <a:lstStyle/>
          <a:p>
            <a:r>
              <a:rPr lang="sr-Latn-RS" sz="2600" dirty="0"/>
              <a:t>Kod A-TIG, pre zavarivanja</a:t>
            </a:r>
          </a:p>
          <a:p>
            <a:pPr marL="0" indent="0">
              <a:buNone/>
            </a:pPr>
            <a:r>
              <a:rPr lang="sr-Latn-RS" sz="2600" dirty="0"/>
              <a:t>nanosi se premaz (četkicom, </a:t>
            </a:r>
          </a:p>
          <a:p>
            <a:pPr marL="0" indent="0">
              <a:buNone/>
            </a:pPr>
            <a:r>
              <a:rPr lang="sr-Latn-RS" sz="2600" dirty="0"/>
              <a:t>sprej) sa </a:t>
            </a:r>
            <a:r>
              <a:rPr lang="sr-Latn-RS" sz="2600" dirty="0" err="1"/>
              <a:t>oksidnim</a:t>
            </a:r>
            <a:r>
              <a:rPr lang="sr-Latn-RS" sz="2600" dirty="0"/>
              <a:t> česticama </a:t>
            </a:r>
          </a:p>
          <a:p>
            <a:pPr marL="0" indent="0">
              <a:buNone/>
            </a:pPr>
            <a:r>
              <a:rPr lang="sr-Latn-RS" sz="2600" dirty="0"/>
              <a:t>(TiO</a:t>
            </a:r>
            <a:r>
              <a:rPr lang="sr-Latn-RS" sz="2600" baseline="-25000" dirty="0"/>
              <a:t>2</a:t>
            </a:r>
            <a:r>
              <a:rPr lang="sr-Latn-RS" sz="2600" dirty="0"/>
              <a:t>, SiO</a:t>
            </a:r>
            <a:r>
              <a:rPr lang="sr-Latn-RS" sz="2600" baseline="-25000" dirty="0"/>
              <a:t>2</a:t>
            </a:r>
            <a:r>
              <a:rPr lang="sr-Latn-RS" sz="2600" dirty="0"/>
              <a:t>,…) u alkoholu, </a:t>
            </a:r>
          </a:p>
          <a:p>
            <a:pPr marL="0" indent="0">
              <a:buNone/>
            </a:pPr>
            <a:r>
              <a:rPr lang="sr-Latn-RS" sz="2600" dirty="0"/>
              <a:t>acetonu: </a:t>
            </a:r>
          </a:p>
          <a:p>
            <a:endParaRPr lang="sr-Latn-RS" sz="2600" dirty="0"/>
          </a:p>
          <a:p>
            <a:endParaRPr lang="sr-Latn-RS" sz="2600" dirty="0"/>
          </a:p>
          <a:p>
            <a:r>
              <a:rPr lang="sr-Latn-RS" sz="2600" dirty="0"/>
              <a:t>Rezultat:</a:t>
            </a:r>
          </a:p>
          <a:p>
            <a:pPr marL="0" indent="0">
              <a:buNone/>
            </a:pPr>
            <a:r>
              <a:rPr lang="sr-Latn-RS" sz="2600" dirty="0"/>
              <a:t>-drastično povećanje dubine uvara, npr. sa 3 na 13 mm:</a:t>
            </a:r>
            <a:endParaRPr lang="en-US" sz="2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C53428-6F2E-409F-9780-3CC4C7CA2740}"/>
              </a:ext>
            </a:extLst>
          </p:cNvPr>
          <p:cNvGrpSpPr/>
          <p:nvPr/>
        </p:nvGrpSpPr>
        <p:grpSpPr>
          <a:xfrm>
            <a:off x="2057400" y="5099438"/>
            <a:ext cx="6934200" cy="1500726"/>
            <a:chOff x="4163556" y="3130138"/>
            <a:chExt cx="7162203" cy="1589755"/>
          </a:xfrm>
        </p:grpSpPr>
        <p:pic>
          <p:nvPicPr>
            <p:cNvPr id="9" name="Picture 8" descr="A picture containing ground&#10;&#10;Description automatically generated">
              <a:extLst>
                <a:ext uri="{FF2B5EF4-FFF2-40B4-BE49-F238E27FC236}">
                  <a16:creationId xmlns:a16="http://schemas.microsoft.com/office/drawing/2014/main" id="{9E1F3AED-1C8E-4927-B8B0-CE155E58D140}"/>
                </a:ext>
              </a:extLst>
            </p:cNvPr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1869" y="3138738"/>
              <a:ext cx="1803401" cy="156925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5D6B75-B0D8-4F12-8A62-CC6CC93A3D91}"/>
                </a:ext>
              </a:extLst>
            </p:cNvPr>
            <p:cNvGrpSpPr/>
            <p:nvPr/>
          </p:nvGrpSpPr>
          <p:grpSpPr>
            <a:xfrm>
              <a:off x="4163556" y="3179869"/>
              <a:ext cx="2569368" cy="1540024"/>
              <a:chOff x="4443016" y="3140503"/>
              <a:chExt cx="2569368" cy="15400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040108E-745A-4258-90C4-0A24116DB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43016" y="3140503"/>
                <a:ext cx="2569368" cy="154002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D8EEAB-F76C-4CB0-9961-71A64C6412C4}"/>
                  </a:ext>
                </a:extLst>
              </p:cNvPr>
              <p:cNvSpPr txBox="1"/>
              <p:nvPr/>
            </p:nvSpPr>
            <p:spPr>
              <a:xfrm>
                <a:off x="4940234" y="4050092"/>
                <a:ext cx="1670313" cy="3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b="1" dirty="0">
                    <a:solidFill>
                      <a:schemeClr val="bg1"/>
                    </a:solidFill>
                  </a:rPr>
                  <a:t>BEZ PREMAZA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500731-E2CC-489B-99D1-CB25BEDFC477}"/>
                </a:ext>
              </a:extLst>
            </p:cNvPr>
            <p:cNvSpPr txBox="1"/>
            <p:nvPr/>
          </p:nvSpPr>
          <p:spPr>
            <a:xfrm>
              <a:off x="9709544" y="3957940"/>
              <a:ext cx="1616215" cy="68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/>
                <a:t>SA PREMAZOM</a:t>
              </a:r>
              <a:endParaRPr 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E35E4B-08C1-458B-9A4C-045D5C46AFE0}"/>
                </a:ext>
              </a:extLst>
            </p:cNvPr>
            <p:cNvSpPr txBox="1"/>
            <p:nvPr/>
          </p:nvSpPr>
          <p:spPr>
            <a:xfrm>
              <a:off x="6331086" y="3130138"/>
              <a:ext cx="2051078" cy="4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 dirty="0"/>
                <a:t>AISI 304</a:t>
              </a:r>
              <a:endParaRPr lang="en-US" sz="2200" b="1" dirty="0"/>
            </a:p>
          </p:txBody>
        </p:sp>
      </p:grpSp>
      <p:pic>
        <p:nvPicPr>
          <p:cNvPr id="4098" name="Picture 2" descr="Comparison of Mechanical and Metallurgical Properties of Modified 9Cr–1Mo  Steel for Conventional TIG and A-TIG Welds | SpringerLink">
            <a:extLst>
              <a:ext uri="{FF2B5EF4-FFF2-40B4-BE49-F238E27FC236}">
                <a16:creationId xmlns:a16="http://schemas.microsoft.com/office/drawing/2014/main" id="{FDD40AB1-76B6-46D6-9D5A-AA575F4F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397" y="435428"/>
            <a:ext cx="4630717" cy="36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C70D69-B98A-47A0-BE69-482537F93C80}"/>
              </a:ext>
            </a:extLst>
          </p:cNvPr>
          <p:cNvSpPr txBox="1"/>
          <p:nvPr/>
        </p:nvSpPr>
        <p:spPr>
          <a:xfrm>
            <a:off x="4419600" y="454223"/>
            <a:ext cx="7554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alkohol</a:t>
            </a:r>
            <a:endParaRPr lang="en-US" sz="1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22605-719C-4559-A0C5-8715DD6D8E3F}"/>
              </a:ext>
            </a:extLst>
          </p:cNvPr>
          <p:cNvSpPr txBox="1"/>
          <p:nvPr/>
        </p:nvSpPr>
        <p:spPr>
          <a:xfrm>
            <a:off x="4419600" y="1216223"/>
            <a:ext cx="6292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oksidi</a:t>
            </a:r>
            <a:endParaRPr lang="en-US" sz="14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6C71A-AD66-4B44-96A2-F67C79C17D6E}"/>
              </a:ext>
            </a:extLst>
          </p:cNvPr>
          <p:cNvSpPr txBox="1"/>
          <p:nvPr/>
        </p:nvSpPr>
        <p:spPr>
          <a:xfrm>
            <a:off x="4544974" y="2100172"/>
            <a:ext cx="13224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Merenje mase</a:t>
            </a:r>
            <a:endParaRPr lang="en-US" sz="14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E7933-142C-407C-B40E-AA8529F9E84C}"/>
              </a:ext>
            </a:extLst>
          </p:cNvPr>
          <p:cNvSpPr txBox="1"/>
          <p:nvPr/>
        </p:nvSpPr>
        <p:spPr>
          <a:xfrm>
            <a:off x="6553199" y="2083124"/>
            <a:ext cx="1142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Mešanje komponenti</a:t>
            </a:r>
            <a:endParaRPr lang="en-US" sz="1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B4A0D1-D569-4E39-96E9-1E7F147493F8}"/>
              </a:ext>
            </a:extLst>
          </p:cNvPr>
          <p:cNvSpPr txBox="1"/>
          <p:nvPr/>
        </p:nvSpPr>
        <p:spPr>
          <a:xfrm rot="2657351">
            <a:off x="6324724" y="474039"/>
            <a:ext cx="7554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alkohol</a:t>
            </a:r>
            <a:endParaRPr lang="en-US" sz="14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8977C3-022F-425C-90E0-16E9D7A03334}"/>
              </a:ext>
            </a:extLst>
          </p:cNvPr>
          <p:cNvSpPr txBox="1"/>
          <p:nvPr/>
        </p:nvSpPr>
        <p:spPr>
          <a:xfrm rot="19197371">
            <a:off x="6883248" y="440287"/>
            <a:ext cx="6292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oksidi</a:t>
            </a:r>
            <a:endParaRPr lang="en-US" sz="14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817CA5-6ECC-4FA7-B9A3-18F98DECA1F8}"/>
              </a:ext>
            </a:extLst>
          </p:cNvPr>
          <p:cNvSpPr txBox="1"/>
          <p:nvPr/>
        </p:nvSpPr>
        <p:spPr>
          <a:xfrm>
            <a:off x="4747869" y="3730822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Zavarivanje</a:t>
            </a:r>
            <a:endParaRPr lang="en-US" sz="14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C3827-CCD8-46C5-B617-E325F2BDBA3E}"/>
              </a:ext>
            </a:extLst>
          </p:cNvPr>
          <p:cNvSpPr txBox="1"/>
          <p:nvPr/>
        </p:nvSpPr>
        <p:spPr>
          <a:xfrm>
            <a:off x="6646577" y="3761679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Nanošenje</a:t>
            </a:r>
            <a:endParaRPr lang="en-US" sz="14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08200F-560D-442B-B9FF-C0524C62A5B2}"/>
              </a:ext>
            </a:extLst>
          </p:cNvPr>
          <p:cNvSpPr txBox="1"/>
          <p:nvPr/>
        </p:nvSpPr>
        <p:spPr>
          <a:xfrm>
            <a:off x="8001001" y="1992450"/>
            <a:ext cx="1142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i="1" dirty="0"/>
              <a:t>Mešanje za dobijanje ravnomerne distribucije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10883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A961-8C83-4B04-B1DC-9DBF025C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74" y="533400"/>
            <a:ext cx="4414791" cy="5467350"/>
          </a:xfrm>
        </p:spPr>
        <p:txBody>
          <a:bodyPr>
            <a:normAutofit fontScale="85000" lnSpcReduction="10000"/>
          </a:bodyPr>
          <a:lstStyle/>
          <a:p>
            <a:r>
              <a:rPr lang="sr-Latn-RS" sz="2600" dirty="0"/>
              <a:t>Prednosti</a:t>
            </a:r>
            <a:r>
              <a:rPr lang="en-US" sz="2600" dirty="0"/>
              <a:t>:</a:t>
            </a:r>
            <a:endParaRPr lang="sr-Latn-RS" sz="2600" dirty="0"/>
          </a:p>
          <a:p>
            <a:endParaRPr lang="en-US" sz="2600" dirty="0"/>
          </a:p>
          <a:p>
            <a:pPr>
              <a:buFontTx/>
              <a:buChar char="-"/>
            </a:pPr>
            <a:r>
              <a:rPr lang="en-US" sz="2600" u="sng" dirty="0" err="1"/>
              <a:t>Povećanje</a:t>
            </a:r>
            <a:r>
              <a:rPr lang="en-US" sz="2600" u="sng" dirty="0"/>
              <a:t> </a:t>
            </a:r>
            <a:r>
              <a:rPr lang="en-US" sz="2600" u="sng" dirty="0" err="1"/>
              <a:t>dubine</a:t>
            </a:r>
            <a:r>
              <a:rPr lang="en-US" sz="2600" u="sng" dirty="0"/>
              <a:t> </a:t>
            </a:r>
            <a:r>
              <a:rPr lang="en-US" sz="2600" u="sng" dirty="0" err="1"/>
              <a:t>uvara</a:t>
            </a:r>
            <a:r>
              <a:rPr lang="sr-Latn-RS" sz="2600" dirty="0"/>
              <a:t>-veća </a:t>
            </a:r>
            <a:r>
              <a:rPr lang="sr-Latn-RS" sz="2600" dirty="0" err="1"/>
              <a:t>proizvodnost</a:t>
            </a:r>
            <a:r>
              <a:rPr lang="sr-Latn-RS" sz="2600" dirty="0"/>
              <a:t>, višestruko manji utrošak zaštitnog gasa i energije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u="sng" dirty="0" err="1"/>
              <a:t>Zavarivanje</a:t>
            </a:r>
            <a:r>
              <a:rPr lang="en-US" sz="2600" u="sng" dirty="0"/>
              <a:t> bez V- </a:t>
            </a:r>
            <a:r>
              <a:rPr lang="en-US" sz="2600" u="sng" dirty="0" err="1"/>
              <a:t>ili</a:t>
            </a:r>
            <a:r>
              <a:rPr lang="en-US" sz="2600" u="sng" dirty="0"/>
              <a:t> X- </a:t>
            </a:r>
            <a:r>
              <a:rPr lang="en-US" sz="2600" u="sng" dirty="0" err="1"/>
              <a:t>pripreme</a:t>
            </a:r>
            <a:r>
              <a:rPr lang="sr-Latn-RS" sz="2600" dirty="0"/>
              <a:t>-brža i jeftinija priprema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i="1" u="sng" dirty="0" err="1"/>
              <a:t>Zavarivanje</a:t>
            </a:r>
            <a:r>
              <a:rPr lang="en-US" sz="2600" i="1" u="sng" dirty="0"/>
              <a:t> bez </a:t>
            </a:r>
            <a:r>
              <a:rPr lang="en-US" sz="2600" i="1" u="sng" dirty="0" err="1"/>
              <a:t>dodatnog</a:t>
            </a:r>
            <a:r>
              <a:rPr lang="en-US" sz="2600" i="1" u="sng" dirty="0"/>
              <a:t> </a:t>
            </a:r>
            <a:r>
              <a:rPr lang="en-US" sz="2600" i="1" u="sng" dirty="0" err="1"/>
              <a:t>materijala</a:t>
            </a:r>
            <a:r>
              <a:rPr lang="sr-Latn-RS" sz="2600" dirty="0"/>
              <a:t>-niža cena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u="sng" dirty="0" err="1"/>
              <a:t>Veća</a:t>
            </a:r>
            <a:r>
              <a:rPr lang="en-US" sz="2600" u="sng" dirty="0"/>
              <a:t> </a:t>
            </a:r>
            <a:r>
              <a:rPr lang="en-US" sz="2600" u="sng" dirty="0" err="1"/>
              <a:t>brzina</a:t>
            </a:r>
            <a:r>
              <a:rPr lang="en-US" sz="2600" u="sng" dirty="0"/>
              <a:t> </a:t>
            </a:r>
            <a:r>
              <a:rPr lang="en-US" sz="2600" u="sng" dirty="0" err="1"/>
              <a:t>zavarivanja</a:t>
            </a:r>
            <a:r>
              <a:rPr lang="sr-Latn-RS" sz="2600" dirty="0"/>
              <a:t>-vreme je novac!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b="1" u="sng" dirty="0" err="1"/>
              <a:t>Značajno</a:t>
            </a:r>
            <a:r>
              <a:rPr lang="en-US" sz="2600" b="1" u="sng" dirty="0"/>
              <a:t> </a:t>
            </a:r>
            <a:r>
              <a:rPr lang="en-US" sz="2600" b="1" u="sng" dirty="0" err="1"/>
              <a:t>niža</a:t>
            </a:r>
            <a:r>
              <a:rPr lang="en-US" sz="2600" b="1" u="sng" dirty="0"/>
              <a:t> </a:t>
            </a:r>
            <a:r>
              <a:rPr lang="en-US" sz="2600" b="1" u="sng" dirty="0" err="1"/>
              <a:t>cena</a:t>
            </a:r>
            <a:r>
              <a:rPr lang="sr-Latn-RS" sz="2600" dirty="0"/>
              <a:t>-manji utrošak zaštitnog gasa, bez dodatnog materijala, jeftinija priprema, mnogo brži postupak</a:t>
            </a:r>
            <a:endParaRPr lang="en-US" sz="2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3CDD3D-8FA0-4294-9ADA-70CED5D3100A}"/>
              </a:ext>
            </a:extLst>
          </p:cNvPr>
          <p:cNvGrpSpPr/>
          <p:nvPr/>
        </p:nvGrpSpPr>
        <p:grpSpPr>
          <a:xfrm>
            <a:off x="5062318" y="3505200"/>
            <a:ext cx="3472082" cy="2343150"/>
            <a:chOff x="5778297" y="4593325"/>
            <a:chExt cx="1956627" cy="132716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35078B9-A561-4961-A7D3-B6B4C58D82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8297" y="4593325"/>
              <a:ext cx="1956627" cy="132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3835D7A-B934-459A-8A9F-6B81243448FB}"/>
                </a:ext>
              </a:extLst>
            </p:cNvPr>
            <p:cNvCxnSpPr/>
            <p:nvPr/>
          </p:nvCxnSpPr>
          <p:spPr>
            <a:xfrm flipV="1">
              <a:off x="5945550" y="5350485"/>
              <a:ext cx="627017" cy="19594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F1408-EE46-41B2-945D-718B9BE203D7}"/>
                </a:ext>
              </a:extLst>
            </p:cNvPr>
            <p:cNvCxnSpPr>
              <a:cxnSpLocks/>
            </p:cNvCxnSpPr>
            <p:nvPr/>
          </p:nvCxnSpPr>
          <p:spPr>
            <a:xfrm>
              <a:off x="6121020" y="5228854"/>
              <a:ext cx="317311" cy="45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F1A30B-9743-40AA-AE8D-87A353B61DF8}"/>
              </a:ext>
            </a:extLst>
          </p:cNvPr>
          <p:cNvGrpSpPr/>
          <p:nvPr/>
        </p:nvGrpSpPr>
        <p:grpSpPr>
          <a:xfrm>
            <a:off x="4648200" y="2133600"/>
            <a:ext cx="4336817" cy="782037"/>
            <a:chOff x="6085773" y="3247299"/>
            <a:chExt cx="5782423" cy="10427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D9ED33-16E1-4DA4-8CF0-2242EBEB6901}"/>
                </a:ext>
              </a:extLst>
            </p:cNvPr>
            <p:cNvGrpSpPr/>
            <p:nvPr/>
          </p:nvGrpSpPr>
          <p:grpSpPr>
            <a:xfrm>
              <a:off x="9262609" y="3556638"/>
              <a:ext cx="2605587" cy="533400"/>
              <a:chOff x="9262609" y="3556638"/>
              <a:chExt cx="2605587" cy="5334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0A0511A-A776-450C-B280-AE5F5B7E4BE0}"/>
                  </a:ext>
                </a:extLst>
              </p:cNvPr>
              <p:cNvSpPr/>
              <p:nvPr/>
            </p:nvSpPr>
            <p:spPr>
              <a:xfrm>
                <a:off x="9262609" y="3556638"/>
                <a:ext cx="12954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17D194-0A55-42F3-B8B4-6694B8454B98}"/>
                  </a:ext>
                </a:extLst>
              </p:cNvPr>
              <p:cNvSpPr/>
              <p:nvPr/>
            </p:nvSpPr>
            <p:spPr>
              <a:xfrm>
                <a:off x="10572796" y="3556638"/>
                <a:ext cx="1295400" cy="533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11F1FD-FA99-4D24-9C06-EC0E74B2468F}"/>
                </a:ext>
              </a:extLst>
            </p:cNvPr>
            <p:cNvGrpSpPr/>
            <p:nvPr/>
          </p:nvGrpSpPr>
          <p:grpSpPr>
            <a:xfrm>
              <a:off x="6085773" y="3554366"/>
              <a:ext cx="2282261" cy="546425"/>
              <a:chOff x="6727223" y="3554366"/>
              <a:chExt cx="2282261" cy="546425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6BCF97D-8A76-4F19-A920-0C7FECD3A4D8}"/>
                  </a:ext>
                </a:extLst>
              </p:cNvPr>
              <p:cNvSpPr/>
              <p:nvPr/>
            </p:nvSpPr>
            <p:spPr>
              <a:xfrm flipH="1">
                <a:off x="7847785" y="3554366"/>
                <a:ext cx="1161699" cy="544153"/>
              </a:xfrm>
              <a:custGeom>
                <a:avLst/>
                <a:gdLst>
                  <a:gd name="connsiteX0" fmla="*/ 0 w 1200501"/>
                  <a:gd name="connsiteY0" fmla="*/ 0 h 544153"/>
                  <a:gd name="connsiteX1" fmla="*/ 0 w 1200501"/>
                  <a:gd name="connsiteY1" fmla="*/ 544153 h 544153"/>
                  <a:gd name="connsiteX2" fmla="*/ 1200501 w 1200501"/>
                  <a:gd name="connsiteY2" fmla="*/ 544153 h 544153"/>
                  <a:gd name="connsiteX3" fmla="*/ 1200501 w 1200501"/>
                  <a:gd name="connsiteY3" fmla="*/ 460005 h 544153"/>
                  <a:gd name="connsiteX4" fmla="*/ 903181 w 1200501"/>
                  <a:gd name="connsiteY4" fmla="*/ 11220 h 544153"/>
                  <a:gd name="connsiteX5" fmla="*/ 0 w 1200501"/>
                  <a:gd name="connsiteY5" fmla="*/ 0 h 5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501" h="544153">
                    <a:moveTo>
                      <a:pt x="0" y="0"/>
                    </a:moveTo>
                    <a:lnTo>
                      <a:pt x="0" y="544153"/>
                    </a:lnTo>
                    <a:lnTo>
                      <a:pt x="1200501" y="544153"/>
                    </a:lnTo>
                    <a:lnTo>
                      <a:pt x="1200501" y="460005"/>
                    </a:lnTo>
                    <a:lnTo>
                      <a:pt x="903181" y="11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 sz="135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570E319C-EA5C-49A2-BA8F-2578F6531733}"/>
                  </a:ext>
                </a:extLst>
              </p:cNvPr>
              <p:cNvSpPr/>
              <p:nvPr/>
            </p:nvSpPr>
            <p:spPr>
              <a:xfrm>
                <a:off x="6727223" y="3556638"/>
                <a:ext cx="1081891" cy="544153"/>
              </a:xfrm>
              <a:custGeom>
                <a:avLst/>
                <a:gdLst>
                  <a:gd name="connsiteX0" fmla="*/ 0 w 1200501"/>
                  <a:gd name="connsiteY0" fmla="*/ 0 h 544153"/>
                  <a:gd name="connsiteX1" fmla="*/ 0 w 1200501"/>
                  <a:gd name="connsiteY1" fmla="*/ 544153 h 544153"/>
                  <a:gd name="connsiteX2" fmla="*/ 1200501 w 1200501"/>
                  <a:gd name="connsiteY2" fmla="*/ 544153 h 544153"/>
                  <a:gd name="connsiteX3" fmla="*/ 1200501 w 1200501"/>
                  <a:gd name="connsiteY3" fmla="*/ 460005 h 544153"/>
                  <a:gd name="connsiteX4" fmla="*/ 903181 w 1200501"/>
                  <a:gd name="connsiteY4" fmla="*/ 11220 h 544153"/>
                  <a:gd name="connsiteX5" fmla="*/ 0 w 1200501"/>
                  <a:gd name="connsiteY5" fmla="*/ 0 h 5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501" h="544153">
                    <a:moveTo>
                      <a:pt x="0" y="0"/>
                    </a:moveTo>
                    <a:lnTo>
                      <a:pt x="0" y="544153"/>
                    </a:lnTo>
                    <a:lnTo>
                      <a:pt x="1200501" y="544153"/>
                    </a:lnTo>
                    <a:lnTo>
                      <a:pt x="1200501" y="460005"/>
                    </a:lnTo>
                    <a:lnTo>
                      <a:pt x="903181" y="11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 sz="1350"/>
              </a:p>
            </p:txBody>
          </p:sp>
        </p:grp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FFDEFBA-FED8-4D92-907D-EFA16FDF2485}"/>
                </a:ext>
              </a:extLst>
            </p:cNvPr>
            <p:cNvSpPr/>
            <p:nvPr/>
          </p:nvSpPr>
          <p:spPr>
            <a:xfrm>
              <a:off x="8693625" y="3689962"/>
              <a:ext cx="283815" cy="2720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FCB707-FF91-4AA8-8158-077CD482B1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429" y="3247299"/>
              <a:ext cx="1508914" cy="1042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7926B94-9793-422C-9F28-21186425A810}"/>
                </a:ext>
              </a:extLst>
            </p:cNvPr>
            <p:cNvCxnSpPr>
              <a:cxnSpLocks/>
            </p:cNvCxnSpPr>
            <p:nvPr/>
          </p:nvCxnSpPr>
          <p:spPr>
            <a:xfrm>
              <a:off x="6459429" y="3247299"/>
              <a:ext cx="1508914" cy="1042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998120-1F8A-41C5-A62E-242596DE01D2}"/>
              </a:ext>
            </a:extLst>
          </p:cNvPr>
          <p:cNvGrpSpPr/>
          <p:nvPr/>
        </p:nvGrpSpPr>
        <p:grpSpPr>
          <a:xfrm>
            <a:off x="4998877" y="914400"/>
            <a:ext cx="3619766" cy="782037"/>
            <a:chOff x="4998877" y="2954990"/>
            <a:chExt cx="3619766" cy="7820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868487-AE44-4E29-B2C3-AC013EEAF255}"/>
                </a:ext>
              </a:extLst>
            </p:cNvPr>
            <p:cNvGrpSpPr/>
            <p:nvPr/>
          </p:nvGrpSpPr>
          <p:grpSpPr>
            <a:xfrm>
              <a:off x="4998877" y="3118227"/>
              <a:ext cx="3619766" cy="529996"/>
              <a:chOff x="6665169" y="3014635"/>
              <a:chExt cx="4826355" cy="70666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FF3A07E-8695-45D5-9216-3C435300C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5169" y="3106150"/>
                <a:ext cx="1601329" cy="41925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2ADC01B-019C-4424-82F5-B43A6302E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90196" y="3027933"/>
                <a:ext cx="1601328" cy="693363"/>
              </a:xfrm>
              <a:prstGeom prst="rect">
                <a:avLst/>
              </a:prstGeom>
            </p:spPr>
          </p:pic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D5BDF22F-29B1-4EEE-A626-398F076ED8C2}"/>
                  </a:ext>
                </a:extLst>
              </p:cNvPr>
              <p:cNvSpPr/>
              <p:nvPr/>
            </p:nvSpPr>
            <p:spPr>
              <a:xfrm>
                <a:off x="8854588" y="3014635"/>
                <a:ext cx="248150" cy="2086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Flowchart: Delay 21">
                <a:extLst>
                  <a:ext uri="{FF2B5EF4-FFF2-40B4-BE49-F238E27FC236}">
                    <a16:creationId xmlns:a16="http://schemas.microsoft.com/office/drawing/2014/main" id="{1A599444-0DAB-401B-A15B-C27186732B71}"/>
                  </a:ext>
                </a:extLst>
              </p:cNvPr>
              <p:cNvSpPr/>
              <p:nvPr/>
            </p:nvSpPr>
            <p:spPr>
              <a:xfrm rot="5400000">
                <a:off x="10369432" y="3026935"/>
                <a:ext cx="465279" cy="577681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lowchart: Delay 22">
                <a:extLst>
                  <a:ext uri="{FF2B5EF4-FFF2-40B4-BE49-F238E27FC236}">
                    <a16:creationId xmlns:a16="http://schemas.microsoft.com/office/drawing/2014/main" id="{70FA3F71-7D1A-4C45-BBA6-DD72C7AA074E}"/>
                  </a:ext>
                </a:extLst>
              </p:cNvPr>
              <p:cNvSpPr/>
              <p:nvPr/>
            </p:nvSpPr>
            <p:spPr>
              <a:xfrm rot="5400000">
                <a:off x="7300563" y="2900756"/>
                <a:ext cx="264379" cy="792112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980902A-D153-415A-B01B-05CC73C0DB77}"/>
                </a:ext>
              </a:extLst>
            </p:cNvPr>
            <p:cNvGrpSpPr/>
            <p:nvPr/>
          </p:nvGrpSpPr>
          <p:grpSpPr>
            <a:xfrm>
              <a:off x="4998877" y="2954990"/>
              <a:ext cx="1131686" cy="782037"/>
              <a:chOff x="8390871" y="3446461"/>
              <a:chExt cx="1508914" cy="104271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5D47E2F-DB87-4117-9471-63FA46FFC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0871" y="3446461"/>
                <a:ext cx="1508914" cy="1042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E506823-B4BC-4765-B5AD-7CDB4D8D3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0871" y="3446461"/>
                <a:ext cx="1508914" cy="1042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12771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01BF37-0F66-4C2E-9E55-1B05B259BD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543" y="1511149"/>
            <a:ext cx="2127768" cy="133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B1A8-70A4-4A7E-BF6A-2113494F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8" y="189515"/>
            <a:ext cx="4228939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Neki</a:t>
            </a:r>
            <a:r>
              <a:rPr lang="en-US" b="1" dirty="0"/>
              <a:t> </a:t>
            </a:r>
            <a:r>
              <a:rPr lang="en-US" b="1" dirty="0" err="1"/>
              <a:t>rezultati</a:t>
            </a:r>
            <a:r>
              <a:rPr lang="en-US" b="1" dirty="0"/>
              <a:t> TIG/A-TIG: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1449-8BEC-488B-BC40-513BB20B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252" y="1337197"/>
            <a:ext cx="1693990" cy="456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/>
              <a:t>Konvencionalni</a:t>
            </a:r>
            <a:r>
              <a:rPr lang="en-US" sz="1800" dirty="0"/>
              <a:t>  TIG: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AB18E-6AA4-4250-AA2C-F51286ABE3BB}"/>
              </a:ext>
            </a:extLst>
          </p:cNvPr>
          <p:cNvSpPr txBox="1">
            <a:spLocks/>
          </p:cNvSpPr>
          <p:nvPr/>
        </p:nvSpPr>
        <p:spPr>
          <a:xfrm>
            <a:off x="7426176" y="1491282"/>
            <a:ext cx="1483981" cy="3874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A-TIG: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87E515-AF4D-4E1F-B3C3-4634BE0739AE}"/>
              </a:ext>
            </a:extLst>
          </p:cNvPr>
          <p:cNvSpPr txBox="1">
            <a:spLocks/>
          </p:cNvSpPr>
          <p:nvPr/>
        </p:nvSpPr>
        <p:spPr>
          <a:xfrm>
            <a:off x="81836" y="1800232"/>
            <a:ext cx="2172872" cy="561968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err="1"/>
              <a:t>Osnovni</a:t>
            </a:r>
            <a:r>
              <a:rPr lang="en-US" sz="2100" dirty="0"/>
              <a:t> </a:t>
            </a:r>
            <a:r>
              <a:rPr lang="en-US" sz="2100" dirty="0" err="1"/>
              <a:t>materijal</a:t>
            </a:r>
            <a:r>
              <a:rPr lang="en-US" sz="2100" dirty="0"/>
              <a:t>: </a:t>
            </a:r>
            <a:r>
              <a:rPr lang="en-US" sz="2100" dirty="0" err="1"/>
              <a:t>austenitni</a:t>
            </a:r>
            <a:r>
              <a:rPr lang="en-US" sz="2100" dirty="0"/>
              <a:t> </a:t>
            </a:r>
            <a:r>
              <a:rPr lang="en-US" sz="2100" dirty="0" err="1"/>
              <a:t>nerđajući</a:t>
            </a:r>
            <a:r>
              <a:rPr lang="en-US" sz="2100" dirty="0"/>
              <a:t> </a:t>
            </a:r>
            <a:r>
              <a:rPr lang="en-US" sz="2100" dirty="0" err="1"/>
              <a:t>čelik</a:t>
            </a:r>
            <a:r>
              <a:rPr lang="en-US" sz="2100" dirty="0"/>
              <a:t>  AISI 304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B857E-B04B-4650-A717-5526788A4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402" y="2931199"/>
            <a:ext cx="1904929" cy="1436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82FFA-A6EE-4F28-9B16-4EE6596A7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515" y="2931199"/>
            <a:ext cx="1899918" cy="1436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4AC27-00B0-479E-B4CD-A8AD93817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37" y="4529061"/>
            <a:ext cx="1904930" cy="1344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4C5FF-EA3A-4934-A4C7-264FD1DD50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832" y="4529060"/>
            <a:ext cx="1828800" cy="13663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A426DD-722E-4BDC-BCD4-0AE2D70F13EC}"/>
              </a:ext>
            </a:extLst>
          </p:cNvPr>
          <p:cNvCxnSpPr>
            <a:cxnSpLocks/>
          </p:cNvCxnSpPr>
          <p:nvPr/>
        </p:nvCxnSpPr>
        <p:spPr>
          <a:xfrm>
            <a:off x="7316344" y="1885951"/>
            <a:ext cx="975845" cy="1427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B7716-C84C-498A-AF17-C8EBD8A907EA}"/>
              </a:ext>
            </a:extLst>
          </p:cNvPr>
          <p:cNvCxnSpPr>
            <a:cxnSpLocks/>
          </p:cNvCxnSpPr>
          <p:nvPr/>
        </p:nvCxnSpPr>
        <p:spPr>
          <a:xfrm flipH="1">
            <a:off x="6496335" y="2851814"/>
            <a:ext cx="269858" cy="1915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EF5A32-2F05-453C-9B6D-EA6C60542E66}"/>
              </a:ext>
            </a:extLst>
          </p:cNvPr>
          <p:cNvCxnSpPr>
            <a:cxnSpLocks/>
          </p:cNvCxnSpPr>
          <p:nvPr/>
        </p:nvCxnSpPr>
        <p:spPr>
          <a:xfrm flipH="1">
            <a:off x="3169799" y="1996864"/>
            <a:ext cx="1212677" cy="1214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5F33D5-4977-4B30-A78F-28847A593A99}"/>
              </a:ext>
            </a:extLst>
          </p:cNvPr>
          <p:cNvCxnSpPr>
            <a:cxnSpLocks/>
          </p:cNvCxnSpPr>
          <p:nvPr/>
        </p:nvCxnSpPr>
        <p:spPr>
          <a:xfrm flipH="1">
            <a:off x="1711834" y="2328940"/>
            <a:ext cx="1610731" cy="26124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10EC9-9BFD-407B-9144-39DA6D4FA660}"/>
              </a:ext>
            </a:extLst>
          </p:cNvPr>
          <p:cNvSpPr txBox="1"/>
          <p:nvPr/>
        </p:nvSpPr>
        <p:spPr>
          <a:xfrm>
            <a:off x="6628651" y="5212241"/>
            <a:ext cx="321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F9FB2-C608-461D-B4EA-D385AA87E346}"/>
              </a:ext>
            </a:extLst>
          </p:cNvPr>
          <p:cNvSpPr/>
          <p:nvPr/>
        </p:nvSpPr>
        <p:spPr>
          <a:xfrm>
            <a:off x="3281810" y="3278608"/>
            <a:ext cx="34657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/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8DA3B-F47F-4246-AB99-ABF745AE8ABF}"/>
              </a:ext>
            </a:extLst>
          </p:cNvPr>
          <p:cNvSpPr txBox="1"/>
          <p:nvPr/>
        </p:nvSpPr>
        <p:spPr>
          <a:xfrm>
            <a:off x="384653" y="2321004"/>
            <a:ext cx="149591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Visoka</a:t>
            </a:r>
            <a:r>
              <a:rPr lang="en-US" sz="1350" b="1" dirty="0"/>
              <a:t> </a:t>
            </a:r>
            <a:r>
              <a:rPr lang="en-US" sz="1350" b="1" dirty="0" err="1"/>
              <a:t>temperatura</a:t>
            </a:r>
            <a:r>
              <a:rPr lang="en-US" sz="1350" b="1" dirty="0"/>
              <a:t> </a:t>
            </a:r>
            <a:r>
              <a:rPr lang="en-US" sz="1350" b="1" dirty="0" err="1"/>
              <a:t>pri</a:t>
            </a:r>
            <a:r>
              <a:rPr lang="en-US" sz="1350" b="1" dirty="0"/>
              <a:t> </a:t>
            </a:r>
            <a:r>
              <a:rPr lang="en-US" sz="1350" b="1" dirty="0" err="1"/>
              <a:t>površini</a:t>
            </a:r>
            <a:r>
              <a:rPr lang="en-US" sz="1350" b="1" dirty="0"/>
              <a:t>- </a:t>
            </a:r>
            <a:r>
              <a:rPr lang="en-US" sz="1350" b="1" dirty="0" err="1"/>
              <a:t>rekristalizacija</a:t>
            </a:r>
            <a:r>
              <a:rPr lang="en-US" sz="1350" b="1" dirty="0"/>
              <a:t> u </a:t>
            </a:r>
            <a:r>
              <a:rPr lang="en-US" sz="1350" b="1" dirty="0" err="1"/>
              <a:t>površinskoj</a:t>
            </a:r>
            <a:r>
              <a:rPr lang="en-US" sz="1350" b="1" dirty="0"/>
              <a:t> </a:t>
            </a:r>
            <a:r>
              <a:rPr lang="en-US" sz="1350" b="1" dirty="0" err="1"/>
              <a:t>zoni</a:t>
            </a:r>
            <a:endParaRPr lang="en-US" sz="135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1AA899-90D9-44C3-BC62-BC0820EA8239}"/>
              </a:ext>
            </a:extLst>
          </p:cNvPr>
          <p:cNvSpPr txBox="1"/>
          <p:nvPr/>
        </p:nvSpPr>
        <p:spPr>
          <a:xfrm>
            <a:off x="4740765" y="2877919"/>
            <a:ext cx="175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Visoka</a:t>
            </a:r>
            <a:r>
              <a:rPr lang="en-US" sz="1350" b="1" dirty="0"/>
              <a:t> </a:t>
            </a:r>
            <a:r>
              <a:rPr lang="en-US" sz="1350" b="1" dirty="0" err="1"/>
              <a:t>temperatura</a:t>
            </a:r>
            <a:r>
              <a:rPr lang="en-US" sz="1350" b="1" dirty="0"/>
              <a:t> </a:t>
            </a:r>
            <a:r>
              <a:rPr lang="en-US" sz="1350" b="1" dirty="0" err="1"/>
              <a:t>ispod</a:t>
            </a:r>
            <a:r>
              <a:rPr lang="en-US" sz="1350" b="1" dirty="0"/>
              <a:t> </a:t>
            </a:r>
            <a:r>
              <a:rPr lang="en-US" sz="1350" b="1" dirty="0" err="1"/>
              <a:t>metala</a:t>
            </a:r>
            <a:r>
              <a:rPr lang="en-US" sz="1350" b="1" dirty="0"/>
              <a:t> </a:t>
            </a:r>
            <a:r>
              <a:rPr lang="en-US" sz="1350" b="1" dirty="0" err="1"/>
              <a:t>šava</a:t>
            </a:r>
            <a:r>
              <a:rPr lang="en-US" sz="1350" b="1" dirty="0"/>
              <a:t> –</a:t>
            </a:r>
            <a:r>
              <a:rPr lang="en-US" sz="1350" b="1" dirty="0" err="1"/>
              <a:t>rekristalizacija</a:t>
            </a:r>
            <a:r>
              <a:rPr lang="en-US" sz="1350" b="1" dirty="0"/>
              <a:t> </a:t>
            </a:r>
            <a:r>
              <a:rPr lang="en-US" sz="1350" b="1" dirty="0" err="1"/>
              <a:t>ispod</a:t>
            </a:r>
            <a:r>
              <a:rPr lang="en-US" sz="1350" b="1" dirty="0"/>
              <a:t> </a:t>
            </a:r>
            <a:r>
              <a:rPr lang="en-US" sz="1350" b="1" dirty="0" err="1"/>
              <a:t>šava</a:t>
            </a:r>
            <a:endParaRPr lang="en-US" sz="135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A3FFE0-A543-4336-8612-5FADA3D258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2" y="3614670"/>
            <a:ext cx="1716738" cy="8261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C23E2F-CF5E-43D0-9DF5-F83DA4CFAC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622" y="3816599"/>
            <a:ext cx="1905450" cy="9146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0644FDA-3881-4249-92FF-53717F5A4B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001" y="1518511"/>
            <a:ext cx="1535798" cy="13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9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AF29-6950-489A-A3D7-C3CAF1E80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*uticaj oblika vrha elektrode: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F849C-0558-4489-AB7D-C0E8AE1CB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912812"/>
            <a:ext cx="1219200" cy="54625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CB22E2A-8F11-48F4-96B4-873B9AB072DD}"/>
              </a:ext>
            </a:extLst>
          </p:cNvPr>
          <p:cNvGrpSpPr/>
          <p:nvPr/>
        </p:nvGrpSpPr>
        <p:grpSpPr>
          <a:xfrm>
            <a:off x="2057400" y="1278164"/>
            <a:ext cx="1905000" cy="5097236"/>
            <a:chOff x="381000" y="1278164"/>
            <a:chExt cx="1905000" cy="50972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F7B2C4-8BBA-4259-9832-A8E79F02DAA4}"/>
                </a:ext>
              </a:extLst>
            </p:cNvPr>
            <p:cNvGrpSpPr/>
            <p:nvPr/>
          </p:nvGrpSpPr>
          <p:grpSpPr>
            <a:xfrm>
              <a:off x="381000" y="1278164"/>
              <a:ext cx="1905000" cy="5097236"/>
              <a:chOff x="3543300" y="1346667"/>
              <a:chExt cx="1905000" cy="509723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EF32425-9A58-4FFD-BFD5-6D4F0F36AA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67" t="13021" r="61333" b="13021"/>
              <a:stretch/>
            </p:blipFill>
            <p:spPr>
              <a:xfrm>
                <a:off x="3619499" y="1346667"/>
                <a:ext cx="1828801" cy="147016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5A5949D-92A2-48AA-95CC-EC756EC523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667" t="13021" r="32000" b="13021"/>
              <a:stretch/>
            </p:blipFill>
            <p:spPr>
              <a:xfrm>
                <a:off x="3695700" y="3134570"/>
                <a:ext cx="1676400" cy="147016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4C3DFAD-84F3-4884-8690-FBE76287D7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667" t="13021" b="13021"/>
              <a:stretch/>
            </p:blipFill>
            <p:spPr>
              <a:xfrm>
                <a:off x="3543300" y="4973740"/>
                <a:ext cx="1905000" cy="1470163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7C707A-C532-48EE-BE29-EE70FAD146EB}"/>
                </a:ext>
              </a:extLst>
            </p:cNvPr>
            <p:cNvSpPr txBox="1"/>
            <p:nvPr/>
          </p:nvSpPr>
          <p:spPr>
            <a:xfrm>
              <a:off x="762000" y="2420061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/>
                <a:t>široki luk</a:t>
              </a:r>
              <a:endParaRPr lang="en-US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8C41F-096D-46CD-8B72-3CE5F2D43379}"/>
                </a:ext>
              </a:extLst>
            </p:cNvPr>
            <p:cNvSpPr txBox="1"/>
            <p:nvPr/>
          </p:nvSpPr>
          <p:spPr>
            <a:xfrm>
              <a:off x="838200" y="4218801"/>
              <a:ext cx="1066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/>
                <a:t>srednji luk</a:t>
              </a:r>
              <a:endParaRPr lang="en-US" sz="12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B12CF-440C-42C1-AF4B-5739E81C7C4D}"/>
                </a:ext>
              </a:extLst>
            </p:cNvPr>
            <p:cNvSpPr txBox="1"/>
            <p:nvPr/>
          </p:nvSpPr>
          <p:spPr>
            <a:xfrm>
              <a:off x="990599" y="6033667"/>
              <a:ext cx="76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/>
                <a:t>uski luk</a:t>
              </a:r>
              <a:endParaRPr lang="en-US" sz="1200" b="1" dirty="0"/>
            </a:p>
          </p:txBody>
        </p:sp>
      </p:grp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21EBD32-6CEB-4417-8646-AA602212100C}"/>
              </a:ext>
            </a:extLst>
          </p:cNvPr>
          <p:cNvSpPr/>
          <p:nvPr/>
        </p:nvSpPr>
        <p:spPr>
          <a:xfrm>
            <a:off x="6400800" y="1066800"/>
            <a:ext cx="609600" cy="5334000"/>
          </a:xfrm>
          <a:prstGeom prst="rightBrace">
            <a:avLst>
              <a:gd name="adj1" fmla="val 8333"/>
              <a:gd name="adj2" fmla="val 487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FE1669-DFD4-44C4-9970-D7DDA5BA854B}"/>
              </a:ext>
            </a:extLst>
          </p:cNvPr>
          <p:cNvSpPr txBox="1"/>
          <p:nvPr/>
        </p:nvSpPr>
        <p:spPr>
          <a:xfrm>
            <a:off x="6934200" y="1752600"/>
            <a:ext cx="205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Što je luk uži, teoretski, dubina uvara je veća (bez premaza), ali,</a:t>
            </a:r>
          </a:p>
          <a:p>
            <a:pPr marL="342900" indent="-342900">
              <a:buAutoNum type="arabicPeriod"/>
            </a:pPr>
            <a:r>
              <a:rPr lang="sr-Latn-RS" dirty="0"/>
              <a:t>Što je luk širi, veća količina </a:t>
            </a:r>
            <a:r>
              <a:rPr lang="sr-Latn-RS" dirty="0" err="1"/>
              <a:t>oksidnih</a:t>
            </a:r>
            <a:r>
              <a:rPr lang="sr-Latn-RS" dirty="0"/>
              <a:t> čestica u premazu je obuhvaćena njime i veća je efikasnost premaza</a:t>
            </a:r>
          </a:p>
          <a:p>
            <a:pPr marL="342900" indent="-342900">
              <a:buAutoNum type="arabicPeriod"/>
            </a:pPr>
            <a:r>
              <a:rPr lang="sr-Latn-RS" dirty="0"/>
              <a:t>Srednji luk je najefikasniji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BDBC-6F74-4DD3-A2EE-8A3F13FF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1"/>
            <a:ext cx="8458200" cy="1774262"/>
          </a:xfrm>
        </p:spPr>
        <p:txBody>
          <a:bodyPr>
            <a:normAutofit/>
          </a:bodyPr>
          <a:lstStyle/>
          <a:p>
            <a:r>
              <a:rPr lang="sr-Latn-RS" dirty="0"/>
              <a:t>Mehaničke osobine:</a:t>
            </a:r>
          </a:p>
          <a:p>
            <a:pPr>
              <a:buFontTx/>
              <a:buChar char="-"/>
            </a:pPr>
            <a:r>
              <a:rPr lang="sr-Latn-RS" sz="2200" dirty="0"/>
              <a:t>Niža čvrstoća od osnovnog materijala!</a:t>
            </a:r>
          </a:p>
          <a:p>
            <a:pPr>
              <a:buFontTx/>
              <a:buChar char="-"/>
            </a:pPr>
            <a:r>
              <a:rPr lang="sr-Latn-RS" sz="2200" dirty="0"/>
              <a:t>Osnovni razlog je nedostatak dodatnog materijala koji povećava mehaničke osobine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3EE94-D20A-4824-9C02-160DA7E07034}"/>
              </a:ext>
            </a:extLst>
          </p:cNvPr>
          <p:cNvGrpSpPr/>
          <p:nvPr/>
        </p:nvGrpSpPr>
        <p:grpSpPr>
          <a:xfrm>
            <a:off x="2672065" y="1872343"/>
            <a:ext cx="6471935" cy="4833256"/>
            <a:chOff x="1219200" y="1905000"/>
            <a:chExt cx="6471935" cy="48332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4B7A41-FD91-4CF5-B4F8-AB2F3F6540B3}"/>
                </a:ext>
              </a:extLst>
            </p:cNvPr>
            <p:cNvGrpSpPr/>
            <p:nvPr/>
          </p:nvGrpSpPr>
          <p:grpSpPr>
            <a:xfrm>
              <a:off x="1219200" y="1905000"/>
              <a:ext cx="6471935" cy="3590596"/>
              <a:chOff x="999898" y="2048204"/>
              <a:chExt cx="6471935" cy="359059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B15BE79-6041-4A3B-891E-24A1867F0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0655" y="2048204"/>
                <a:ext cx="6310745" cy="359059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B9D811-5EA9-40ED-884E-C9DE649EEE94}"/>
                  </a:ext>
                </a:extLst>
              </p:cNvPr>
              <p:cNvSpPr txBox="1"/>
              <p:nvPr/>
            </p:nvSpPr>
            <p:spPr>
              <a:xfrm>
                <a:off x="1932132" y="4910434"/>
                <a:ext cx="533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sz="1400" b="1" dirty="0"/>
                  <a:t>OM</a:t>
                </a:r>
                <a:endParaRPr lang="en-US" sz="1400" b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1BA8F-5140-4A55-80C9-60921DC74A74}"/>
                  </a:ext>
                </a:extLst>
              </p:cNvPr>
              <p:cNvSpPr txBox="1"/>
              <p:nvPr/>
            </p:nvSpPr>
            <p:spPr>
              <a:xfrm>
                <a:off x="2545965" y="4889649"/>
                <a:ext cx="6477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100%</a:t>
                </a:r>
              </a:p>
              <a:p>
                <a:pPr algn="ctr"/>
                <a:r>
                  <a:rPr lang="sr-Latn-RS" sz="1200" b="1" dirty="0"/>
                  <a:t>TiO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A52226-8989-436F-824A-ECD671350DF4}"/>
                  </a:ext>
                </a:extLst>
              </p:cNvPr>
              <p:cNvSpPr txBox="1"/>
              <p:nvPr/>
            </p:nvSpPr>
            <p:spPr>
              <a:xfrm>
                <a:off x="6096000" y="4876799"/>
                <a:ext cx="6477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100%</a:t>
                </a:r>
              </a:p>
              <a:p>
                <a:pPr algn="ctr"/>
                <a:r>
                  <a:rPr lang="sr-Latn-RS" sz="1200" b="1" dirty="0"/>
                  <a:t>SiO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9A26EA-CF01-44FD-902C-768212DF2E42}"/>
                  </a:ext>
                </a:extLst>
              </p:cNvPr>
              <p:cNvSpPr txBox="1"/>
              <p:nvPr/>
            </p:nvSpPr>
            <p:spPr>
              <a:xfrm>
                <a:off x="3048000" y="4876800"/>
                <a:ext cx="8382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80%TiO</a:t>
                </a:r>
                <a:r>
                  <a:rPr lang="sr-Latn-RS" sz="1200" b="1" baseline="-25000" dirty="0"/>
                  <a:t>2</a:t>
                </a:r>
                <a:endParaRPr lang="sr-Latn-RS" sz="1200" b="1" dirty="0"/>
              </a:p>
              <a:p>
                <a:pPr algn="ctr"/>
                <a:r>
                  <a:rPr lang="sr-Latn-RS" sz="1200" b="1" dirty="0"/>
                  <a:t>20%SiO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F9FA93-E089-4189-8D36-771AAF926BAD}"/>
                  </a:ext>
                </a:extLst>
              </p:cNvPr>
              <p:cNvSpPr txBox="1"/>
              <p:nvPr/>
            </p:nvSpPr>
            <p:spPr>
              <a:xfrm>
                <a:off x="3892935" y="4867868"/>
                <a:ext cx="7800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60%TiO</a:t>
                </a:r>
                <a:r>
                  <a:rPr lang="sr-Latn-RS" sz="1200" b="1" baseline="-25000" dirty="0"/>
                  <a:t>2</a:t>
                </a:r>
                <a:endParaRPr lang="sr-Latn-RS" sz="1200" b="1" dirty="0"/>
              </a:p>
              <a:p>
                <a:pPr algn="ctr"/>
                <a:r>
                  <a:rPr lang="sr-Latn-RS" sz="1200" b="1" dirty="0"/>
                  <a:t>40%SiO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6FE4E4-F00F-4FA8-8493-198C8A3ED45E}"/>
                  </a:ext>
                </a:extLst>
              </p:cNvPr>
              <p:cNvSpPr txBox="1"/>
              <p:nvPr/>
            </p:nvSpPr>
            <p:spPr>
              <a:xfrm>
                <a:off x="4621068" y="4880951"/>
                <a:ext cx="7800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40%TiO</a:t>
                </a:r>
                <a:r>
                  <a:rPr lang="sr-Latn-RS" sz="1200" b="1" baseline="-25000" dirty="0"/>
                  <a:t>2</a:t>
                </a:r>
                <a:endParaRPr lang="sr-Latn-RS" sz="1200" b="1" dirty="0"/>
              </a:p>
              <a:p>
                <a:pPr algn="ctr"/>
                <a:r>
                  <a:rPr lang="sr-Latn-RS" sz="1200" b="1" dirty="0"/>
                  <a:t>60%SiO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96455C-D605-4B5E-8F76-7C95BF180E9F}"/>
                  </a:ext>
                </a:extLst>
              </p:cNvPr>
              <p:cNvSpPr txBox="1"/>
              <p:nvPr/>
            </p:nvSpPr>
            <p:spPr>
              <a:xfrm>
                <a:off x="5362479" y="4876799"/>
                <a:ext cx="7800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/>
                  <a:t>20%TiO</a:t>
                </a:r>
                <a:r>
                  <a:rPr lang="sr-Latn-RS" sz="1200" b="1" baseline="-25000" dirty="0"/>
                  <a:t>2</a:t>
                </a:r>
                <a:endParaRPr lang="sr-Latn-RS" sz="1200" b="1" dirty="0"/>
              </a:p>
              <a:p>
                <a:pPr algn="ctr"/>
                <a:r>
                  <a:rPr lang="sr-Latn-RS" sz="1200" b="1" dirty="0"/>
                  <a:t>80%SiO</a:t>
                </a:r>
                <a:r>
                  <a:rPr lang="sr-Latn-RS" sz="1200" b="1" baseline="-25000" dirty="0"/>
                  <a:t>2</a:t>
                </a:r>
                <a:endParaRPr lang="en-US" sz="1200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3873A9-42FA-4D8D-9799-5C1FF3B10CE6}"/>
                  </a:ext>
                </a:extLst>
              </p:cNvPr>
              <p:cNvSpPr txBox="1"/>
              <p:nvPr/>
            </p:nvSpPr>
            <p:spPr>
              <a:xfrm rot="16200000">
                <a:off x="-206086" y="3352051"/>
                <a:ext cx="27813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Zatezna čvrstoća </a:t>
                </a:r>
                <a:r>
                  <a:rPr lang="sr-Latn-RS" dirty="0" err="1"/>
                  <a:t>Rm</a:t>
                </a:r>
                <a:r>
                  <a:rPr lang="sr-Latn-RS" dirty="0"/>
                  <a:t> [</a:t>
                </a:r>
                <a:r>
                  <a:rPr lang="sr-Latn-RS" dirty="0" err="1"/>
                  <a:t>MPa</a:t>
                </a:r>
                <a:r>
                  <a:rPr lang="sr-Latn-RS" dirty="0"/>
                  <a:t>]</a:t>
                </a:r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E84222-F3D5-4DF5-8959-596487B61FC7}"/>
                  </a:ext>
                </a:extLst>
              </p:cNvPr>
              <p:cNvSpPr txBox="1"/>
              <p:nvPr/>
            </p:nvSpPr>
            <p:spPr>
              <a:xfrm rot="16200000">
                <a:off x="5896517" y="3403879"/>
                <a:ext cx="27813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dirty="0"/>
                  <a:t>Suženje preseka Z [%]</a:t>
                </a:r>
                <a:endParaRPr lang="en-US" dirty="0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7096C7-7EE8-469A-A66B-8069A9CAC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3707" y="5357389"/>
              <a:ext cx="2318743" cy="43381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C9A2E9-7D3A-4AC8-A5A6-CC33DB7A9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4834" y="5376704"/>
              <a:ext cx="2232891" cy="41449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C45047-EF5B-4E7B-8F85-744A84ECF59E}"/>
                </a:ext>
              </a:extLst>
            </p:cNvPr>
            <p:cNvSpPr txBox="1"/>
            <p:nvPr/>
          </p:nvSpPr>
          <p:spPr>
            <a:xfrm>
              <a:off x="2621967" y="5907259"/>
              <a:ext cx="3205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600" dirty="0"/>
                <a:t>Najveća zatezna čvrstoća i suženje preseka je zbog najveće širine metala šava – najviše </a:t>
              </a:r>
              <a:r>
                <a:rPr lang="el-GR" sz="1600" dirty="0"/>
                <a:t>δ</a:t>
              </a:r>
              <a:r>
                <a:rPr lang="sr-Latn-RS" sz="1600" dirty="0"/>
                <a:t>-</a:t>
              </a:r>
              <a:r>
                <a:rPr lang="sr-Latn-RS" sz="1600" dirty="0" err="1"/>
                <a:t>ferita</a:t>
              </a:r>
              <a:r>
                <a:rPr lang="sr-Latn-RS" sz="1600" dirty="0"/>
                <a:t>!</a:t>
              </a:r>
              <a:endParaRPr lang="en-US" sz="1600" dirty="0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36731CE2-A5BD-4152-BB12-07CC48E0506B}"/>
                </a:ext>
              </a:extLst>
            </p:cNvPr>
            <p:cNvSpPr/>
            <p:nvPr/>
          </p:nvSpPr>
          <p:spPr>
            <a:xfrm>
              <a:off x="5789127" y="5867400"/>
              <a:ext cx="447902" cy="838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9C594A-03B4-4E77-BF9B-98DA4F3E779F}"/>
              </a:ext>
            </a:extLst>
          </p:cNvPr>
          <p:cNvSpPr txBox="1"/>
          <p:nvPr/>
        </p:nvSpPr>
        <p:spPr>
          <a:xfrm>
            <a:off x="122960" y="1905000"/>
            <a:ext cx="22202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* Najmanja zatezna čvrstoća za čelik AISI 304L je </a:t>
            </a:r>
            <a:r>
              <a:rPr lang="sr-Latn-RS" sz="2200" b="1" dirty="0"/>
              <a:t>485 </a:t>
            </a:r>
            <a:r>
              <a:rPr lang="sr-Latn-RS" sz="2200" b="1" dirty="0" err="1"/>
              <a:t>MPa</a:t>
            </a:r>
            <a:r>
              <a:rPr lang="sr-Latn-RS" sz="2200" dirty="0"/>
              <a:t>, tako da uzorci dobijeni bilo kojim tipom premaza zadovoljavaju kriterijum kvalifikacije tehnologije </a:t>
            </a:r>
            <a:r>
              <a:rPr lang="sr-Latn-RS" sz="2200" dirty="0" err="1"/>
              <a:t>zavarenih</a:t>
            </a:r>
            <a:r>
              <a:rPr lang="sr-Latn-RS" sz="2200" dirty="0"/>
              <a:t> spojeva za </a:t>
            </a:r>
            <a:r>
              <a:rPr lang="sr-Latn-RS" sz="2200" dirty="0" err="1"/>
              <a:t>austenitne</a:t>
            </a:r>
            <a:r>
              <a:rPr lang="sr-Latn-RS" sz="2200" dirty="0"/>
              <a:t> nerđajuće čelike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373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29E8-1B6A-47AE-9AF5-397B3105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RS" dirty="0" err="1"/>
              <a:t>Mikrostrukture</a:t>
            </a:r>
            <a:r>
              <a:rPr lang="sr-Latn-RS" dirty="0"/>
              <a:t> i površine preloma: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BB25C-3B07-4DF7-8FC9-8DB92F99D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990600"/>
            <a:ext cx="2888160" cy="2189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34A45-88EF-4C6A-8ECC-73A7C6908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086" y="2576051"/>
            <a:ext cx="4572000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C75E1-7164-4F4B-944F-A8FA81700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57" y="3291681"/>
            <a:ext cx="34290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00341-955F-47C3-86A1-902FBCC21FF7}"/>
              </a:ext>
            </a:extLst>
          </p:cNvPr>
          <p:cNvSpPr txBox="1"/>
          <p:nvPr/>
        </p:nvSpPr>
        <p:spPr>
          <a:xfrm>
            <a:off x="4191002" y="931891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sr-Latn-RS" dirty="0"/>
              <a:t>-</a:t>
            </a:r>
            <a:r>
              <a:rPr lang="sr-Latn-RS" dirty="0" err="1"/>
              <a:t>ferit</a:t>
            </a:r>
            <a:r>
              <a:rPr lang="sr-Latn-RS" dirty="0"/>
              <a:t> po granicama zrna – ključan za dobre mehaničke osobine metala šava; skoro na nivou osnovnog materijala, a u osnovi </a:t>
            </a:r>
            <a:r>
              <a:rPr lang="sr-Latn-RS" dirty="0" err="1"/>
              <a:t>kristalčizovana</a:t>
            </a:r>
            <a:r>
              <a:rPr lang="sr-Latn-RS" dirty="0"/>
              <a:t> </a:t>
            </a:r>
            <a:r>
              <a:rPr lang="sr-Latn-RS" dirty="0" err="1"/>
              <a:t>mikrostrukture</a:t>
            </a:r>
            <a:r>
              <a:rPr lang="sr-Latn-RS" dirty="0"/>
              <a:t> (</a:t>
            </a:r>
            <a:r>
              <a:rPr lang="sr-Latn-RS" dirty="0" err="1"/>
              <a:t>dendritna</a:t>
            </a:r>
            <a:r>
              <a:rPr lang="sr-Latn-RS" dirty="0"/>
              <a:t>, livena)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8FDE-0BF2-48A7-9C44-4BC35342EB21}"/>
              </a:ext>
            </a:extLst>
          </p:cNvPr>
          <p:cNvSpPr txBox="1"/>
          <p:nvPr/>
        </p:nvSpPr>
        <p:spPr>
          <a:xfrm>
            <a:off x="125185" y="6099335"/>
            <a:ext cx="385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Izrazito </a:t>
            </a:r>
            <a:r>
              <a:rPr lang="sr-Latn-RS" dirty="0" err="1"/>
              <a:t>duktilni</a:t>
            </a:r>
            <a:r>
              <a:rPr lang="sr-Latn-RS" dirty="0"/>
              <a:t> lom – veliko suženje preseka nakon loma pri zatezanju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D25E5-0D13-4DAC-B50C-B3295C5BE34F}"/>
              </a:ext>
            </a:extLst>
          </p:cNvPr>
          <p:cNvSpPr txBox="1"/>
          <p:nvPr/>
        </p:nvSpPr>
        <p:spPr>
          <a:xfrm>
            <a:off x="4310743" y="5943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Tipična </a:t>
            </a:r>
            <a:r>
              <a:rPr lang="sr-Latn-RS" dirty="0" err="1"/>
              <a:t>duktilna</a:t>
            </a:r>
            <a:r>
              <a:rPr lang="sr-Latn-RS" dirty="0"/>
              <a:t> morfologija površine preloma sa jamicama; strelice prikazuju nemetalne </a:t>
            </a:r>
            <a:r>
              <a:rPr lang="sr-Latn-RS" dirty="0" err="1"/>
              <a:t>uključke</a:t>
            </a:r>
            <a:r>
              <a:rPr lang="sr-Latn-RS" dirty="0"/>
              <a:t> oko kojih su nastale jamice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43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17FD-774B-44A0-B6C4-6AC04D35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3" y="2054177"/>
            <a:ext cx="3230255" cy="1175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Orbitalno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cevi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: </a:t>
            </a:r>
            <a:r>
              <a:rPr lang="en-US" dirty="0" err="1"/>
              <a:t>austenitni</a:t>
            </a:r>
            <a:r>
              <a:rPr lang="en-US" dirty="0"/>
              <a:t> </a:t>
            </a:r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čelik</a:t>
            </a:r>
            <a:r>
              <a:rPr lang="en-US" dirty="0"/>
              <a:t>  AISI 304</a:t>
            </a:r>
          </a:p>
          <a:p>
            <a:pPr marL="0" indent="0">
              <a:buNone/>
            </a:pPr>
            <a:r>
              <a:rPr lang="en-US" dirty="0"/>
              <a:t>Ø72 mm, t=5.2 mm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099E6A-EF94-4EA9-86E3-D478D82C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6" y="121826"/>
            <a:ext cx="4746118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Orbitalno</a:t>
            </a:r>
            <a:r>
              <a:rPr lang="en-US" b="1" dirty="0"/>
              <a:t> </a:t>
            </a:r>
            <a:r>
              <a:rPr lang="en-US" b="1" dirty="0" err="1"/>
              <a:t>zavarivanje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TIG/A-TIG: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D3F2F4-6EBC-432D-8D87-575ED748A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62268"/>
            <a:ext cx="1888028" cy="1367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71DC6-5C06-4077-ACD5-E110A904E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459" y="762268"/>
            <a:ext cx="1801506" cy="1360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2DF6B4-0ABF-46F0-82BF-548B50C85B97}"/>
              </a:ext>
            </a:extLst>
          </p:cNvPr>
          <p:cNvSpPr txBox="1"/>
          <p:nvPr/>
        </p:nvSpPr>
        <p:spPr>
          <a:xfrm>
            <a:off x="4410255" y="2177646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877D0-11A6-45E8-BFF9-79705B752995}"/>
              </a:ext>
            </a:extLst>
          </p:cNvPr>
          <p:cNvSpPr txBox="1"/>
          <p:nvPr/>
        </p:nvSpPr>
        <p:spPr>
          <a:xfrm>
            <a:off x="5743574" y="3628247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A-TIG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6E335E-61F3-48D9-9C8C-B6352A607DB5}"/>
              </a:ext>
            </a:extLst>
          </p:cNvPr>
          <p:cNvGrpSpPr/>
          <p:nvPr/>
        </p:nvGrpSpPr>
        <p:grpSpPr>
          <a:xfrm>
            <a:off x="5642491" y="2211713"/>
            <a:ext cx="2057402" cy="2833068"/>
            <a:chOff x="3537664" y="1572019"/>
            <a:chExt cx="1488977" cy="2050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2FB7B1-6B85-4F32-831C-663FDB1E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664" y="1760115"/>
              <a:ext cx="1488977" cy="16612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70CD6C-80AB-4954-B050-9628B5ACFAF5}"/>
                </a:ext>
              </a:extLst>
            </p:cNvPr>
            <p:cNvSpPr txBox="1"/>
            <p:nvPr/>
          </p:nvSpPr>
          <p:spPr>
            <a:xfrm>
              <a:off x="3857366" y="1572019"/>
              <a:ext cx="849573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12 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0495E1-D934-48D0-AB67-DE73108BC585}"/>
                </a:ext>
              </a:extLst>
            </p:cNvPr>
            <p:cNvSpPr txBox="1"/>
            <p:nvPr/>
          </p:nvSpPr>
          <p:spPr>
            <a:xfrm>
              <a:off x="3857366" y="3322277"/>
              <a:ext cx="849573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6 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AFD258-AF23-403A-B9C5-F182DFBB372B}"/>
              </a:ext>
            </a:extLst>
          </p:cNvPr>
          <p:cNvGrpSpPr/>
          <p:nvPr/>
        </p:nvGrpSpPr>
        <p:grpSpPr>
          <a:xfrm>
            <a:off x="490909" y="3812913"/>
            <a:ext cx="3604994" cy="2335265"/>
            <a:chOff x="5105400" y="1140103"/>
            <a:chExt cx="3604994" cy="23352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075F5D-ED7B-4489-B288-C089A8806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5400" y="1140103"/>
              <a:ext cx="3098039" cy="2335265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AF5ED39-BFE7-413B-A6F0-58C63E252565}"/>
                </a:ext>
              </a:extLst>
            </p:cNvPr>
            <p:cNvSpPr/>
            <p:nvPr/>
          </p:nvSpPr>
          <p:spPr>
            <a:xfrm>
              <a:off x="5318788" y="1219200"/>
              <a:ext cx="2086827" cy="87256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</a:rPr>
                <a:t>Uređaj</a:t>
              </a:r>
              <a:r>
                <a:rPr lang="en-US" sz="1350" dirty="0">
                  <a:solidFill>
                    <a:schemeClr val="tx1"/>
                  </a:solidFill>
                </a:rPr>
                <a:t> za </a:t>
              </a:r>
              <a:r>
                <a:rPr lang="en-US" sz="1350" dirty="0" err="1">
                  <a:solidFill>
                    <a:schemeClr val="tx1"/>
                  </a:solidFill>
                </a:rPr>
                <a:t>orbitalno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</a:rPr>
                <a:t>zavarivanje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980F024-061F-4A4D-9290-EB0A94417CDD}"/>
                </a:ext>
              </a:extLst>
            </p:cNvPr>
            <p:cNvSpPr/>
            <p:nvPr/>
          </p:nvSpPr>
          <p:spPr>
            <a:xfrm flipH="1">
              <a:off x="6553199" y="2937432"/>
              <a:ext cx="2028514" cy="404637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</a:rPr>
                <a:t>Kontrolni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</a:rPr>
                <a:t>uređaj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9A95813C-A9A0-49F8-B76C-F1F934EA76F7}"/>
                </a:ext>
              </a:extLst>
            </p:cNvPr>
            <p:cNvSpPr/>
            <p:nvPr/>
          </p:nvSpPr>
          <p:spPr>
            <a:xfrm flipH="1">
              <a:off x="7272263" y="2346004"/>
              <a:ext cx="1438131" cy="37461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350" dirty="0" err="1">
                  <a:solidFill>
                    <a:schemeClr val="tx1"/>
                  </a:solidFill>
                </a:rPr>
                <a:t>Oksimetar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5B94DB5-D2AD-4D14-A2DF-1170AB60F2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459" y="4889192"/>
            <a:ext cx="1801506" cy="1360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AC15F5-E9F1-4741-962A-F1E14F4E7C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629" y="4889192"/>
            <a:ext cx="1888028" cy="13671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FC7341-F492-49B3-ADAB-574D0616630C}"/>
              </a:ext>
            </a:extLst>
          </p:cNvPr>
          <p:cNvSpPr txBox="1"/>
          <p:nvPr/>
        </p:nvSpPr>
        <p:spPr>
          <a:xfrm>
            <a:off x="4487313" y="6266989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D5B8C2-8A0C-4F95-9D97-E823587B0713}"/>
              </a:ext>
            </a:extLst>
          </p:cNvPr>
          <p:cNvSpPr txBox="1"/>
          <p:nvPr/>
        </p:nvSpPr>
        <p:spPr>
          <a:xfrm>
            <a:off x="6821511" y="2177646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A-</a:t>
            </a:r>
            <a:r>
              <a:rPr lang="en-US" b="1" dirty="0"/>
              <a:t>TIG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144BD-4181-452F-88CB-EC948DA078C2}"/>
              </a:ext>
            </a:extLst>
          </p:cNvPr>
          <p:cNvSpPr txBox="1"/>
          <p:nvPr/>
        </p:nvSpPr>
        <p:spPr>
          <a:xfrm>
            <a:off x="6821511" y="6266989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A-</a:t>
            </a:r>
            <a:r>
              <a:rPr lang="en-US" b="1" dirty="0"/>
              <a:t>TIG</a:t>
            </a:r>
          </a:p>
        </p:txBody>
      </p:sp>
    </p:spTree>
    <p:extLst>
      <p:ext uri="{BB962C8B-B14F-4D97-AF65-F5344CB8AC3E}">
        <p14:creationId xmlns:p14="http://schemas.microsoft.com/office/powerpoint/2010/main" val="188377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u="sng" dirty="0"/>
              <a:t>Zavarljivost martenzitnih nerđajućih čelika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Sadrže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sr-Latn-CS" dirty="0"/>
              <a:t> i preko 1 % C, 12-14% Cr, do 2% Ni, do 1% Mo...</a:t>
            </a:r>
          </a:p>
          <a:p>
            <a:r>
              <a:rPr lang="en-US" dirty="0" err="1"/>
              <a:t>Kaljenje</a:t>
            </a:r>
            <a:r>
              <a:rPr lang="en-US" dirty="0"/>
              <a:t> (980-1100</a:t>
            </a:r>
            <a:r>
              <a:rPr lang="en-US" baseline="30000" dirty="0"/>
              <a:t>o</a:t>
            </a:r>
            <a:r>
              <a:rPr lang="en-US" dirty="0"/>
              <a:t>C)+</a:t>
            </a:r>
            <a:r>
              <a:rPr lang="en-US" dirty="0" err="1"/>
              <a:t>visokotemp.otpuštanje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600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sr-Latn-CS" dirty="0"/>
              <a:t>Imaju visoke mehaničke osobine (ultra visoke čvrstoće-napona tečenja i preko 1900 MPa), ali najosetljiviji na koroziju od svih nerđajućih čelika.</a:t>
            </a:r>
          </a:p>
          <a:p>
            <a:r>
              <a:rPr lang="sr-Latn-CS" dirty="0"/>
              <a:t>Otporni na sledeće medijume: vazduh, vodena para, voda, neke hemikalije...</a:t>
            </a:r>
          </a:p>
          <a:p>
            <a:r>
              <a:rPr lang="sr-Latn-CS" dirty="0"/>
              <a:t>Zbog visokog sadržaja C i legirajućih elemenata zakaljivi na vazduhu</a:t>
            </a:r>
            <a:r>
              <a:rPr lang="en-US" dirty="0"/>
              <a:t>-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opasno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!</a:t>
            </a:r>
            <a:endParaRPr lang="sr-Latn-C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454F-91D4-4912-8C0E-9C092FFD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materijali</a:t>
            </a:r>
            <a:r>
              <a:rPr lang="en-US" b="1" dirty="0"/>
              <a:t> do </a:t>
            </a:r>
            <a:r>
              <a:rPr lang="en-US" b="1" dirty="0" err="1"/>
              <a:t>sada</a:t>
            </a:r>
            <a:r>
              <a:rPr lang="en-US" b="1" dirty="0"/>
              <a:t> </a:t>
            </a:r>
            <a:r>
              <a:rPr lang="en-US" b="1" dirty="0" err="1"/>
              <a:t>zavareni</a:t>
            </a:r>
            <a:r>
              <a:rPr lang="en-US" b="1" dirty="0"/>
              <a:t> A-TIG –om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6E6A-392B-4F30-8F59-68DAFE2E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2362201"/>
            <a:ext cx="683895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Nerđajući</a:t>
            </a:r>
            <a:r>
              <a:rPr lang="en-US" b="1" dirty="0"/>
              <a:t> </a:t>
            </a:r>
            <a:r>
              <a:rPr lang="en-US" b="1" dirty="0" err="1"/>
              <a:t>čelici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r-Latn-RS" dirty="0"/>
              <a:t>naročito </a:t>
            </a:r>
            <a:r>
              <a:rPr lang="en-US" dirty="0" err="1"/>
              <a:t>austenitni</a:t>
            </a:r>
            <a:r>
              <a:rPr lang="en-US" dirty="0"/>
              <a:t>) </a:t>
            </a:r>
            <a:r>
              <a:rPr lang="sr-Latn-RS" dirty="0"/>
              <a:t>–apsolutno najčešće, često u upotrebi, a uvek se zavaruju</a:t>
            </a:r>
          </a:p>
          <a:p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titana</a:t>
            </a:r>
            <a:endParaRPr lang="en-US" dirty="0"/>
          </a:p>
          <a:p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magnezijuma</a:t>
            </a:r>
            <a:endParaRPr lang="en-US" dirty="0"/>
          </a:p>
          <a:p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endParaRPr lang="en-US" dirty="0"/>
          </a:p>
          <a:p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nikla</a:t>
            </a:r>
            <a:r>
              <a:rPr lang="en-US" dirty="0"/>
              <a:t> (In</a:t>
            </a:r>
            <a:r>
              <a:rPr lang="sr-Latn-RS" dirty="0"/>
              <a:t>c</a:t>
            </a:r>
            <a:r>
              <a:rPr lang="en-US" dirty="0" err="1"/>
              <a:t>onel</a:t>
            </a:r>
            <a:r>
              <a:rPr lang="en-US" dirty="0"/>
              <a:t>)</a:t>
            </a:r>
            <a:endParaRPr lang="sr-Latn-RS" dirty="0"/>
          </a:p>
          <a:p>
            <a:r>
              <a:rPr lang="sr-Latn-RS" dirty="0"/>
              <a:t>Raznorodni metali</a:t>
            </a:r>
          </a:p>
          <a:p>
            <a:r>
              <a:rPr lang="sr-Latn-RS" dirty="0" err="1"/>
              <a:t>Konstrukcioni</a:t>
            </a:r>
            <a:r>
              <a:rPr lang="sr-Latn-RS" dirty="0"/>
              <a:t> čelici</a:t>
            </a: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49597DC-159C-4F1B-89F7-4DD73F9CED68}"/>
              </a:ext>
            </a:extLst>
          </p:cNvPr>
          <p:cNvSpPr/>
          <p:nvPr/>
        </p:nvSpPr>
        <p:spPr>
          <a:xfrm>
            <a:off x="6407605" y="2362200"/>
            <a:ext cx="533400" cy="2971800"/>
          </a:xfrm>
          <a:prstGeom prst="rightBrace">
            <a:avLst>
              <a:gd name="adj1" fmla="val 430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061F4-7187-4E77-8838-30F7BD0A324C}"/>
              </a:ext>
            </a:extLst>
          </p:cNvPr>
          <p:cNvSpPr txBox="1"/>
          <p:nvPr/>
        </p:nvSpPr>
        <p:spPr>
          <a:xfrm>
            <a:off x="6941005" y="2362200"/>
            <a:ext cx="1974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 zahtevaju se bolje mehaničke osobine metala šava i ZUT-a od osnovnog materijala, što ide u prilog upotrebi A-TIG.</a:t>
            </a: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D8FA02A-E2A0-4208-ADC9-6DF6169D41F1}"/>
              </a:ext>
            </a:extLst>
          </p:cNvPr>
          <p:cNvSpPr/>
          <p:nvPr/>
        </p:nvSpPr>
        <p:spPr>
          <a:xfrm>
            <a:off x="3200400" y="5410200"/>
            <a:ext cx="228600" cy="535602"/>
          </a:xfrm>
          <a:prstGeom prst="rightBrace">
            <a:avLst>
              <a:gd name="adj1" fmla="val 4302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8C814-4B5B-4C30-923D-EDDA06BE25F3}"/>
              </a:ext>
            </a:extLst>
          </p:cNvPr>
          <p:cNvSpPr txBox="1"/>
          <p:nvPr/>
        </p:nvSpPr>
        <p:spPr>
          <a:xfrm>
            <a:off x="3438526" y="5334000"/>
            <a:ext cx="5629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Ovde je A-TIG problematičan, jer bez dodatnog materijala nije moguće postići da metal šava ima veću čvrstoću od osnovnog materijala!!!</a:t>
            </a:r>
          </a:p>
          <a:p>
            <a:r>
              <a:rPr lang="sr-Latn-RS" dirty="0"/>
              <a:t>Ovi materijali se najčešće koriste, pa je od velikog značaja rešavanje ovog problema.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64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E547-51CB-4666-9319-8CD47131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dirty="0"/>
              <a:t>Rešenje problema A-TIG kod </a:t>
            </a:r>
            <a:r>
              <a:rPr lang="sr-Latn-RS" dirty="0" err="1"/>
              <a:t>konstrukcionih</a:t>
            </a:r>
            <a:r>
              <a:rPr lang="sr-Latn-RS" dirty="0"/>
              <a:t> čelika:</a:t>
            </a:r>
          </a:p>
          <a:p>
            <a:pPr>
              <a:buFontTx/>
              <a:buChar char="-"/>
            </a:pPr>
            <a:r>
              <a:rPr lang="sr-Latn-RS" dirty="0"/>
              <a:t>Uključiti dodatni materijal, čime se gubi jedna prednost A-TIG nad TIG, ali ostale prednosti ostaju</a:t>
            </a:r>
          </a:p>
          <a:p>
            <a:pPr>
              <a:buFontTx/>
              <a:buChar char="-"/>
            </a:pPr>
            <a:r>
              <a:rPr lang="sr-Latn-RS" dirty="0"/>
              <a:t>Dodavanje na sledeći način:</a:t>
            </a:r>
          </a:p>
          <a:p>
            <a:pPr marL="0" indent="0">
              <a:buNone/>
            </a:pPr>
            <a:r>
              <a:rPr lang="sr-Latn-RS" dirty="0"/>
              <a:t>	   1. TIG sa dodavačem žice</a:t>
            </a:r>
          </a:p>
          <a:p>
            <a:pPr marL="0" indent="0">
              <a:buNone/>
            </a:pPr>
            <a:r>
              <a:rPr lang="sr-Latn-RS" dirty="0"/>
              <a:t>	   2. TIG sa položenom žicom: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	   3. Mešanje praha metala sa 	</a:t>
            </a:r>
          </a:p>
          <a:p>
            <a:pPr marL="0" indent="0">
              <a:buNone/>
            </a:pPr>
            <a:r>
              <a:rPr lang="sr-Latn-RS" dirty="0"/>
              <a:t>	        oksidima u premazu</a:t>
            </a:r>
          </a:p>
          <a:p>
            <a:pPr marL="0" indent="0">
              <a:buNone/>
            </a:pPr>
            <a:r>
              <a:rPr lang="sr-Latn-RS" dirty="0"/>
              <a:t>	   4. Ultrazvučni tretman</a:t>
            </a:r>
          </a:p>
          <a:p>
            <a:pPr marL="0" indent="0">
              <a:buNone/>
            </a:pPr>
            <a:r>
              <a:rPr lang="sr-Latn-RS" dirty="0"/>
              <a:t>	        -usitnjavanje </a:t>
            </a:r>
            <a:r>
              <a:rPr lang="sr-Latn-RS" dirty="0" err="1"/>
              <a:t>mikrostrukture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	        -povećanje </a:t>
            </a:r>
            <a:r>
              <a:rPr lang="sr-Latn-RS" dirty="0" err="1"/>
              <a:t>tvrdoće~čvrstoće</a:t>
            </a:r>
            <a:endParaRPr lang="sr-Latn-RS" dirty="0"/>
          </a:p>
        </p:txBody>
      </p:sp>
      <p:pic>
        <p:nvPicPr>
          <p:cNvPr id="3074" name="Picture 2" descr="TIG cold wire feeder APUS 20 C for INVERTIG.PRO® - REHM Welding Technology">
            <a:extLst>
              <a:ext uri="{FF2B5EF4-FFF2-40B4-BE49-F238E27FC236}">
                <a16:creationId xmlns:a16="http://schemas.microsoft.com/office/drawing/2014/main" id="{E4A5AEDE-E733-4C66-80C4-BC06E7020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50592" y="757712"/>
            <a:ext cx="1210850" cy="21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5C3E75A-61B4-48F5-814A-C5B9B29DEAF1}"/>
              </a:ext>
            </a:extLst>
          </p:cNvPr>
          <p:cNvSpPr/>
          <p:nvPr/>
        </p:nvSpPr>
        <p:spPr>
          <a:xfrm>
            <a:off x="5410200" y="2121735"/>
            <a:ext cx="1371600" cy="25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89631-3B88-487E-9714-3863C5A9CF1F}"/>
              </a:ext>
            </a:extLst>
          </p:cNvPr>
          <p:cNvGrpSpPr/>
          <p:nvPr/>
        </p:nvGrpSpPr>
        <p:grpSpPr>
          <a:xfrm>
            <a:off x="5486400" y="2573553"/>
            <a:ext cx="1955722" cy="1597386"/>
            <a:chOff x="6681788" y="4474029"/>
            <a:chExt cx="2005012" cy="1569584"/>
          </a:xfrm>
        </p:grpSpPr>
        <p:pic>
          <p:nvPicPr>
            <p:cNvPr id="3076" name="Picture 4" descr="The technology and welding joint properties of hybrid laser-tig welding on  thick plate - ScienceDirect">
              <a:extLst>
                <a:ext uri="{FF2B5EF4-FFF2-40B4-BE49-F238E27FC236}">
                  <a16:creationId xmlns:a16="http://schemas.microsoft.com/office/drawing/2014/main" id="{3003A4AF-155A-4620-8A3E-8376B321C9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1788" y="5105400"/>
              <a:ext cx="2005012" cy="93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7920AB-C7D7-4E28-8E9E-35C73FE05B2B}"/>
                </a:ext>
              </a:extLst>
            </p:cNvPr>
            <p:cNvSpPr/>
            <p:nvPr/>
          </p:nvSpPr>
          <p:spPr>
            <a:xfrm>
              <a:off x="7594997" y="5295730"/>
              <a:ext cx="178594" cy="178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D8BDE5AE-DC2F-44E4-B0D0-DBCA581A9784}"/>
                </a:ext>
              </a:extLst>
            </p:cNvPr>
            <p:cNvSpPr/>
            <p:nvPr/>
          </p:nvSpPr>
          <p:spPr>
            <a:xfrm rot="10800000">
              <a:off x="7341394" y="4474029"/>
              <a:ext cx="685800" cy="4572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484AFE8E-8721-4204-9401-A51BC89A084E}"/>
                </a:ext>
              </a:extLst>
            </p:cNvPr>
            <p:cNvSpPr/>
            <p:nvPr/>
          </p:nvSpPr>
          <p:spPr>
            <a:xfrm>
              <a:off x="7659289" y="4941262"/>
              <a:ext cx="50007" cy="164138"/>
            </a:xfrm>
            <a:prstGeom prst="flowChartOffpage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F8E5A3F4-499C-4ABC-ACA4-3919EBBAA8FC}"/>
              </a:ext>
            </a:extLst>
          </p:cNvPr>
          <p:cNvSpPr/>
          <p:nvPr/>
        </p:nvSpPr>
        <p:spPr>
          <a:xfrm rot="10800000">
            <a:off x="1524000" y="2438399"/>
            <a:ext cx="228599" cy="3962399"/>
          </a:xfrm>
          <a:prstGeom prst="rightBrace">
            <a:avLst>
              <a:gd name="adj1" fmla="val 6904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878C2-01DE-4196-8850-68283F3E0D18}"/>
              </a:ext>
            </a:extLst>
          </p:cNvPr>
          <p:cNvSpPr txBox="1"/>
          <p:nvPr/>
        </p:nvSpPr>
        <p:spPr>
          <a:xfrm>
            <a:off x="0" y="4171692"/>
            <a:ext cx="185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Ostaje da se proveri kroz eksperimentalni rad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2FB25-8747-49AF-B7F9-7FB813363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749" y="4337984"/>
            <a:ext cx="2239823" cy="1034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23161-38B4-4348-8468-375FCC591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873" y="5613494"/>
            <a:ext cx="2129449" cy="1168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69D861-43F7-439B-BE95-897F6BC83496}"/>
              </a:ext>
            </a:extLst>
          </p:cNvPr>
          <p:cNvSpPr txBox="1"/>
          <p:nvPr/>
        </p:nvSpPr>
        <p:spPr>
          <a:xfrm>
            <a:off x="6121483" y="4397276"/>
            <a:ext cx="812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Bez ultrazvuka</a:t>
            </a:r>
          </a:p>
          <a:p>
            <a:endParaRPr lang="sr-Latn-RS" i="1" dirty="0"/>
          </a:p>
          <a:p>
            <a:endParaRPr lang="sr-Latn-RS" i="1" dirty="0"/>
          </a:p>
          <a:p>
            <a:r>
              <a:rPr lang="sr-Latn-RS" i="1" dirty="0"/>
              <a:t>Sa ultrazvukom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4856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r>
              <a:rPr lang="sr-Latn-CS" dirty="0"/>
              <a:t>Namenjeni za: hirurške instrumente, ručni alat, komponente ventila i pumpi, nek</a:t>
            </a:r>
            <a:r>
              <a:rPr lang="en-US" dirty="0"/>
              <a:t>e</a:t>
            </a:r>
            <a:r>
              <a:rPr lang="sr-Latn-CS" dirty="0"/>
              <a:t> zupčani</a:t>
            </a:r>
            <a:r>
              <a:rPr lang="en-US" dirty="0" err="1"/>
              <a:t>ke</a:t>
            </a:r>
            <a:r>
              <a:rPr lang="sr-Latn-CS" dirty="0"/>
              <a:t>, opruge i sl.</a:t>
            </a:r>
          </a:p>
          <a:p>
            <a:endParaRPr lang="sr-Latn-C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42672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5200"/>
            <a:ext cx="2305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5664" y="4114800"/>
            <a:ext cx="25097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1828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1828800"/>
            <a:ext cx="38011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/>
              <a:t>Teško zavarljivi zbog prslina </a:t>
            </a:r>
            <a:r>
              <a:rPr lang="en-US" dirty="0"/>
              <a:t>u </a:t>
            </a:r>
            <a:r>
              <a:rPr lang="sr-Latn-CS" dirty="0"/>
              <a:t>ZUT-u (krti martenzit</a:t>
            </a:r>
            <a:r>
              <a:rPr lang="en-US" dirty="0"/>
              <a:t>)</a:t>
            </a:r>
            <a:r>
              <a:rPr lang="sr-Latn-CS" dirty="0"/>
              <a:t>.</a:t>
            </a:r>
          </a:p>
          <a:p>
            <a:r>
              <a:rPr lang="sr-Latn-CS" dirty="0"/>
              <a:t>Omogućavanje zavarivanja/navarivanja: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Predgrevanje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/>
              <a:t>Izbor dodatnog materijala</a:t>
            </a:r>
          </a:p>
          <a:p>
            <a:pPr marL="514350" indent="-514350">
              <a:buAutoNum type="arabicPeriod"/>
            </a:pPr>
            <a:r>
              <a:rPr lang="sr-Latn-CS" dirty="0"/>
              <a:t>Legiranje šava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Naknadna</a:t>
            </a:r>
            <a:r>
              <a:rPr lang="en-US" dirty="0"/>
              <a:t> </a:t>
            </a:r>
            <a:r>
              <a:rPr lang="en-US" dirty="0" err="1"/>
              <a:t>termička</a:t>
            </a:r>
            <a:r>
              <a:rPr lang="en-US" dirty="0"/>
              <a:t> </a:t>
            </a:r>
            <a:r>
              <a:rPr lang="en-US" dirty="0" err="1"/>
              <a:t>obrada</a:t>
            </a: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Predgrevanje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Predgrevanje je obavezno, zbog smanjenja brzine hlađenja.</a:t>
            </a:r>
          </a:p>
          <a:p>
            <a:endParaRPr lang="sr-Latn-CS" dirty="0"/>
          </a:p>
          <a:p>
            <a:r>
              <a:rPr lang="sr-Latn-CS" dirty="0"/>
              <a:t>Preporučuje se temperatura od 250</a:t>
            </a:r>
            <a:r>
              <a:rPr lang="en-US" dirty="0"/>
              <a:t>-450</a:t>
            </a:r>
            <a:r>
              <a:rPr lang="sr-Latn-CS" baseline="30000" dirty="0"/>
              <a:t>o</a:t>
            </a:r>
            <a:r>
              <a:rPr lang="sr-Latn-CS" dirty="0"/>
              <a:t>C, u zavisnosti od %Cr.</a:t>
            </a:r>
            <a:r>
              <a:rPr lang="en-US" dirty="0"/>
              <a:t>  </a:t>
            </a:r>
            <a:r>
              <a:rPr lang="sr-Latn-CS" dirty="0"/>
              <a:t>Što je %Cr veći, potrebna je viša temperatura predgrevanja.</a:t>
            </a:r>
          </a:p>
          <a:p>
            <a:endParaRPr lang="sr-Latn-CS" dirty="0"/>
          </a:p>
          <a:p>
            <a:r>
              <a:rPr lang="sr-Latn-CS" dirty="0"/>
              <a:t>Bolje je primeniti višu temperaturu predgrevanja nego previše nisku.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Legiranje šava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Legiranje šava se ostvaruje dodavanjem Ti preko specijalne obloge elektrode.</a:t>
            </a:r>
          </a:p>
          <a:p>
            <a:endParaRPr lang="sr-Latn-CS" dirty="0"/>
          </a:p>
          <a:p>
            <a:r>
              <a:rPr lang="sr-Latn-CS" dirty="0"/>
              <a:t>Dodavanje Ti u šav dolazi do usitnjavanja mikrostrukture i sprečavanja nastanka krtih stubastih kristala sklonih segregaciji u centralnoj osi šava.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2774</Words>
  <Application>Microsoft Office PowerPoint</Application>
  <PresentationFormat>On-screen Show (4:3)</PresentationFormat>
  <Paragraphs>358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Tehnologija spajanja savremenih materijala </vt:lpstr>
      <vt:lpstr>Zavarljivost visokolegiranih (nerđajućih) čelika</vt:lpstr>
      <vt:lpstr>PowerPoint Presentation</vt:lpstr>
      <vt:lpstr>PowerPoint Presentation</vt:lpstr>
      <vt:lpstr>Zavarljivost martenzitnih nerđajućih čelika</vt:lpstr>
      <vt:lpstr>PowerPoint Presentation</vt:lpstr>
      <vt:lpstr>PowerPoint Presentation</vt:lpstr>
      <vt:lpstr>Predgrevanje</vt:lpstr>
      <vt:lpstr>Legiranje šava</vt:lpstr>
      <vt:lpstr>Izbor dodatnog materijala</vt:lpstr>
      <vt:lpstr>a) Ista svojstva šava i osnovnog materijala</vt:lpstr>
      <vt:lpstr>b) Šav i osnovni materijal nemaju ista svojstva</vt:lpstr>
      <vt:lpstr>Zavarljivost feritnih nerđajućih čelika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Zavarljivost austenitnih nerđajućih čelika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*Primena A-TIG za zavarivanje austenitnih nerđajućih čelika</vt:lpstr>
      <vt:lpstr>*Kratki istorijat A-TIG-a:</vt:lpstr>
      <vt:lpstr>Mehanizmi A-TIG postupka zavarivanja:</vt:lpstr>
      <vt:lpstr>PowerPoint Presentation</vt:lpstr>
      <vt:lpstr>PowerPoint Presentation</vt:lpstr>
      <vt:lpstr>Neki rezultati TIG/A-TIG:</vt:lpstr>
      <vt:lpstr>PowerPoint Presentation</vt:lpstr>
      <vt:lpstr>PowerPoint Presentation</vt:lpstr>
      <vt:lpstr>PowerPoint Presentation</vt:lpstr>
      <vt:lpstr>Orbitalno zavarivanje  TIG/A-TIG:</vt:lpstr>
      <vt:lpstr>Osnovni materijali do sada zavareni A-TIG –om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199</cp:revision>
  <dcterms:created xsi:type="dcterms:W3CDTF">2015-08-03T17:45:04Z</dcterms:created>
  <dcterms:modified xsi:type="dcterms:W3CDTF">2020-11-30T12:20:06Z</dcterms:modified>
</cp:coreProperties>
</file>