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4" r:id="rId6"/>
    <p:sldId id="265" r:id="rId7"/>
    <p:sldId id="268" r:id="rId8"/>
    <p:sldId id="269" r:id="rId9"/>
    <p:sldId id="270" r:id="rId10"/>
    <p:sldId id="271" r:id="rId11"/>
    <p:sldId id="274" r:id="rId12"/>
    <p:sldId id="272" r:id="rId13"/>
    <p:sldId id="275" r:id="rId14"/>
    <p:sldId id="267" r:id="rId15"/>
    <p:sldId id="280" r:id="rId16"/>
    <p:sldId id="26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9" autoAdjust="0"/>
    <p:restoredTop sz="94690" autoAdjust="0"/>
  </p:normalViewPr>
  <p:slideViewPr>
    <p:cSldViewPr>
      <p:cViewPr varScale="1">
        <p:scale>
          <a:sx n="29" d="100"/>
          <a:sy n="29" d="100"/>
        </p:scale>
        <p:origin x="1507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5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306DE-4AC6-4D7D-B5BA-6B3D334E0F64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8B976-320B-4A02-995A-2C83E5114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12975"/>
          </a:xfrm>
        </p:spPr>
        <p:txBody>
          <a:bodyPr>
            <a:normAutofit/>
          </a:bodyPr>
          <a:lstStyle/>
          <a:p>
            <a:r>
              <a:rPr lang="en-US" b="1" dirty="0" err="1"/>
              <a:t>Tehnologij</a:t>
            </a:r>
            <a:r>
              <a:rPr lang="sr-Latn-CS" b="1" dirty="0"/>
              <a:t>a</a:t>
            </a:r>
            <a:r>
              <a:rPr lang="en-US" b="1" dirty="0"/>
              <a:t> </a:t>
            </a:r>
            <a:r>
              <a:rPr lang="en-US" b="1" dirty="0" err="1"/>
              <a:t>spajanja</a:t>
            </a:r>
            <a:r>
              <a:rPr lang="en-US" b="1" dirty="0"/>
              <a:t> </a:t>
            </a:r>
            <a:r>
              <a:rPr lang="en-US" b="1" dirty="0" err="1"/>
              <a:t>savremenih</a:t>
            </a:r>
            <a:r>
              <a:rPr lang="en-US" b="1" dirty="0"/>
              <a:t> </a:t>
            </a:r>
            <a:r>
              <a:rPr lang="en-US" b="1" dirty="0" err="1"/>
              <a:t>materijala</a:t>
            </a:r>
            <a:br>
              <a:rPr lang="en-US" b="1" dirty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Materijali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ponašanje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</a:t>
            </a:r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/>
          </a:bodyPr>
          <a:lstStyle/>
          <a:p>
            <a:r>
              <a:rPr lang="en-US" b="1" dirty="0" err="1"/>
              <a:t>Zavarivanje</a:t>
            </a:r>
            <a:r>
              <a:rPr lang="en-US" b="1" dirty="0"/>
              <a:t> </a:t>
            </a:r>
            <a:r>
              <a:rPr lang="en-US" b="1" dirty="0" err="1"/>
              <a:t>različitih</a:t>
            </a:r>
            <a:r>
              <a:rPr lang="en-US" b="1" dirty="0"/>
              <a:t> </a:t>
            </a:r>
            <a:r>
              <a:rPr lang="en-US" b="1" dirty="0" err="1"/>
              <a:t>plakiranih</a:t>
            </a:r>
            <a:r>
              <a:rPr lang="en-US" b="1" dirty="0"/>
              <a:t> </a:t>
            </a:r>
            <a:r>
              <a:rPr lang="en-US" b="1" dirty="0" err="1"/>
              <a:t>čelika</a:t>
            </a:r>
            <a:r>
              <a:rPr lang="en-US" b="1" dirty="0"/>
              <a:t>:</a:t>
            </a:r>
          </a:p>
          <a:p>
            <a:pPr marL="514350" indent="-514350">
              <a:buAutoNum type="arabicPeriod"/>
            </a:pPr>
            <a:r>
              <a:rPr lang="en-US" u="sng" dirty="0" err="1"/>
              <a:t>Čelik</a:t>
            </a:r>
            <a:r>
              <a:rPr lang="en-US" u="sng" dirty="0"/>
              <a:t> </a:t>
            </a:r>
            <a:r>
              <a:rPr lang="en-US" u="sng" dirty="0" err="1"/>
              <a:t>plakiran</a:t>
            </a:r>
            <a:r>
              <a:rPr lang="en-US" u="sng" dirty="0"/>
              <a:t> </a:t>
            </a:r>
            <a:r>
              <a:rPr lang="en-US" u="sng" dirty="0" err="1"/>
              <a:t>sa</a:t>
            </a:r>
            <a:r>
              <a:rPr lang="en-US" u="sng" dirty="0"/>
              <a:t> Cr-Ni </a:t>
            </a:r>
            <a:r>
              <a:rPr lang="en-US" u="sng" dirty="0" err="1"/>
              <a:t>čelikom</a:t>
            </a:r>
            <a:r>
              <a:rPr lang="en-US" u="sng" dirty="0"/>
              <a:t>, </a:t>
            </a:r>
            <a:r>
              <a:rPr lang="en-US" u="sng" dirty="0" err="1"/>
              <a:t>obostrano</a:t>
            </a:r>
            <a:r>
              <a:rPr lang="en-US" u="sng" dirty="0"/>
              <a:t> </a:t>
            </a:r>
            <a:r>
              <a:rPr lang="en-US" u="sng" dirty="0" err="1"/>
              <a:t>pristupačan</a:t>
            </a:r>
            <a:r>
              <a:rPr lang="en-US" u="sng" dirty="0"/>
              <a:t> </a:t>
            </a:r>
            <a:r>
              <a:rPr lang="en-US" u="sng" dirty="0" err="1"/>
              <a:t>ili</a:t>
            </a:r>
            <a:r>
              <a:rPr lang="en-US" u="sng" dirty="0"/>
              <a:t> </a:t>
            </a:r>
            <a:r>
              <a:rPr lang="en-US" u="sng" dirty="0" err="1"/>
              <a:t>pristupačan</a:t>
            </a:r>
            <a:r>
              <a:rPr lang="en-US" u="sng" dirty="0"/>
              <a:t> </a:t>
            </a:r>
            <a:r>
              <a:rPr lang="en-US" u="sng" dirty="0" err="1"/>
              <a:t>sa</a:t>
            </a:r>
            <a:r>
              <a:rPr lang="en-US" u="sng" dirty="0"/>
              <a:t> </a:t>
            </a:r>
            <a:r>
              <a:rPr lang="en-US" u="sng" dirty="0" err="1"/>
              <a:t>plakirane</a:t>
            </a:r>
            <a:r>
              <a:rPr lang="en-US" u="sng" dirty="0"/>
              <a:t> </a:t>
            </a:r>
            <a:r>
              <a:rPr lang="en-US" u="sng" dirty="0" err="1"/>
              <a:t>strane</a:t>
            </a:r>
            <a:r>
              <a:rPr lang="en-US" dirty="0"/>
              <a:t>:</a:t>
            </a:r>
          </a:p>
          <a:p>
            <a:pPr marL="514350" indent="-514350">
              <a:buFontTx/>
              <a:buChar char="-"/>
            </a:pPr>
            <a:r>
              <a:rPr lang="en-US" dirty="0"/>
              <a:t>OM se </a:t>
            </a:r>
            <a:r>
              <a:rPr lang="en-US" dirty="0" err="1"/>
              <a:t>zavaruje</a:t>
            </a:r>
            <a:r>
              <a:rPr lang="en-US" dirty="0"/>
              <a:t> bez </a:t>
            </a:r>
            <a:r>
              <a:rPr lang="en-US" dirty="0" err="1"/>
              <a:t>pretapanja</a:t>
            </a:r>
            <a:r>
              <a:rPr lang="en-US" dirty="0"/>
              <a:t> </a:t>
            </a:r>
            <a:r>
              <a:rPr lang="en-US" dirty="0" err="1"/>
              <a:t>plakiranog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, </a:t>
            </a:r>
            <a:r>
              <a:rPr lang="en-US" dirty="0" err="1"/>
              <a:t>stavlja</a:t>
            </a:r>
            <a:r>
              <a:rPr lang="en-US" dirty="0"/>
              <a:t> se tampon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zavaruje</a:t>
            </a:r>
            <a:r>
              <a:rPr lang="en-US" dirty="0"/>
              <a:t> se </a:t>
            </a:r>
            <a:r>
              <a:rPr lang="en-US" dirty="0" err="1"/>
              <a:t>plak.sloj</a:t>
            </a:r>
            <a:r>
              <a:rPr lang="en-US" dirty="0"/>
              <a:t> </a:t>
            </a:r>
            <a:r>
              <a:rPr lang="en-US" dirty="0" err="1"/>
              <a:t>srodnim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obrnuto</a:t>
            </a:r>
            <a:r>
              <a:rPr lang="en-US" dirty="0"/>
              <a:t>, </a:t>
            </a:r>
            <a:r>
              <a:rPr lang="en-US" dirty="0" err="1"/>
              <a:t>zavisi</a:t>
            </a:r>
            <a:r>
              <a:rPr lang="en-US" dirty="0"/>
              <a:t> od </a:t>
            </a:r>
            <a:r>
              <a:rPr lang="en-US" dirty="0" err="1"/>
              <a:t>pristupačnosti</a:t>
            </a:r>
            <a:r>
              <a:rPr lang="en-US" dirty="0"/>
              <a:t>) </a:t>
            </a:r>
          </a:p>
          <a:p>
            <a:pPr marL="514350" indent="-514350">
              <a:buFontTx/>
              <a:buChar char="-"/>
            </a:pPr>
            <a:endParaRPr lang="en-US" dirty="0"/>
          </a:p>
          <a:p>
            <a:pPr marL="514350" indent="-514350">
              <a:buAutoNum type="arabicPeriod" startAt="2"/>
            </a:pPr>
            <a:r>
              <a:rPr lang="en-US" u="sng" dirty="0" err="1"/>
              <a:t>Čelik</a:t>
            </a:r>
            <a:r>
              <a:rPr lang="en-US" u="sng" dirty="0"/>
              <a:t> </a:t>
            </a:r>
            <a:r>
              <a:rPr lang="en-US" u="sng" dirty="0" err="1"/>
              <a:t>plakiran</a:t>
            </a:r>
            <a:r>
              <a:rPr lang="en-US" u="sng" dirty="0"/>
              <a:t> </a:t>
            </a:r>
            <a:r>
              <a:rPr lang="en-US" u="sng" dirty="0" err="1"/>
              <a:t>sa</a:t>
            </a:r>
            <a:r>
              <a:rPr lang="en-US" u="sng" dirty="0"/>
              <a:t> </a:t>
            </a:r>
            <a:r>
              <a:rPr lang="en-US" u="sng" dirty="0" err="1"/>
              <a:t>leg.Ni</a:t>
            </a:r>
            <a:r>
              <a:rPr lang="en-US" dirty="0"/>
              <a:t>: </a:t>
            </a:r>
          </a:p>
          <a:p>
            <a:pPr marL="514350" indent="-514350">
              <a:buNone/>
            </a:pPr>
            <a:r>
              <a:rPr lang="en-US" dirty="0"/>
              <a:t>-	</a:t>
            </a:r>
            <a:r>
              <a:rPr lang="en-US" dirty="0" err="1"/>
              <a:t>Koristi</a:t>
            </a:r>
            <a:r>
              <a:rPr lang="en-US" dirty="0"/>
              <a:t> se tampon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čistog</a:t>
            </a:r>
            <a:r>
              <a:rPr lang="en-US" dirty="0"/>
              <a:t> Ni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legura</a:t>
            </a:r>
            <a:r>
              <a:rPr lang="en-US" dirty="0"/>
              <a:t> NiCr15Fe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zahtev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većom</a:t>
            </a:r>
            <a:r>
              <a:rPr lang="en-US" dirty="0"/>
              <a:t> </a:t>
            </a:r>
            <a:r>
              <a:rPr lang="en-US" dirty="0" err="1"/>
              <a:t>čvrstoćom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9547"/>
            <a:ext cx="9144000" cy="6722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5516563"/>
          </a:xfrm>
        </p:spPr>
        <p:txBody>
          <a:bodyPr/>
          <a:lstStyle/>
          <a:p>
            <a:pPr marL="514350" indent="-514350">
              <a:buAutoNum type="arabicPeriod" startAt="3"/>
            </a:pPr>
            <a:r>
              <a:rPr lang="en-US" u="sng" dirty="0" err="1"/>
              <a:t>Čelik</a:t>
            </a:r>
            <a:r>
              <a:rPr lang="en-US" u="sng" dirty="0"/>
              <a:t> </a:t>
            </a:r>
            <a:r>
              <a:rPr lang="en-US" u="sng" dirty="0" err="1"/>
              <a:t>plakiran</a:t>
            </a:r>
            <a:r>
              <a:rPr lang="en-US" u="sng" dirty="0"/>
              <a:t> </a:t>
            </a:r>
            <a:r>
              <a:rPr lang="en-US" u="sng" dirty="0" err="1"/>
              <a:t>sa</a:t>
            </a:r>
            <a:r>
              <a:rPr lang="en-US" u="sng" dirty="0"/>
              <a:t> Cu</a:t>
            </a:r>
            <a:r>
              <a:rPr lang="en-US" dirty="0"/>
              <a:t>:</a:t>
            </a:r>
          </a:p>
          <a:p>
            <a:pPr marL="514350" indent="-514350">
              <a:buNone/>
            </a:pPr>
            <a:r>
              <a:rPr lang="en-US" dirty="0"/>
              <a:t>-	</a:t>
            </a:r>
            <a:r>
              <a:rPr lang="en-US" dirty="0" err="1"/>
              <a:t>Koristi</a:t>
            </a:r>
            <a:r>
              <a:rPr lang="en-US" dirty="0"/>
              <a:t> se tampon </a:t>
            </a:r>
            <a:r>
              <a:rPr lang="en-US" dirty="0" err="1"/>
              <a:t>sloj</a:t>
            </a:r>
            <a:r>
              <a:rPr lang="en-US" dirty="0"/>
              <a:t> od </a:t>
            </a:r>
            <a:r>
              <a:rPr lang="en-US" dirty="0" err="1"/>
              <a:t>čistog</a:t>
            </a:r>
            <a:r>
              <a:rPr lang="en-US" dirty="0"/>
              <a:t> Ni</a:t>
            </a:r>
          </a:p>
          <a:p>
            <a:pPr marL="514350" indent="-51435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" y="1094509"/>
            <a:ext cx="7924800" cy="5763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 startAt="4"/>
            </a:pPr>
            <a:r>
              <a:rPr lang="en-US" u="sng" dirty="0" err="1"/>
              <a:t>Čelik</a:t>
            </a:r>
            <a:r>
              <a:rPr lang="en-US" u="sng" dirty="0"/>
              <a:t> </a:t>
            </a:r>
            <a:r>
              <a:rPr lang="en-US" u="sng" dirty="0" err="1"/>
              <a:t>plakiran</a:t>
            </a:r>
            <a:r>
              <a:rPr lang="en-US" u="sng" dirty="0"/>
              <a:t> </a:t>
            </a:r>
            <a:r>
              <a:rPr lang="en-US" u="sng" dirty="0" err="1"/>
              <a:t>sa</a:t>
            </a:r>
            <a:r>
              <a:rPr lang="en-US" u="sng" dirty="0"/>
              <a:t> Al </a:t>
            </a:r>
            <a:r>
              <a:rPr lang="en-US" u="sng" dirty="0" err="1"/>
              <a:t>ili</a:t>
            </a:r>
            <a:r>
              <a:rPr lang="en-US" u="sng" dirty="0"/>
              <a:t> Ti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sz="2800" dirty="0" err="1"/>
              <a:t>Jednostrana</a:t>
            </a:r>
            <a:r>
              <a:rPr lang="en-US" sz="2800" dirty="0"/>
              <a:t> </a:t>
            </a:r>
            <a:r>
              <a:rPr lang="en-US" sz="2800" dirty="0" err="1"/>
              <a:t>pristupačnost</a:t>
            </a:r>
            <a:r>
              <a:rPr lang="en-US" sz="2800" dirty="0"/>
              <a:t>: </a:t>
            </a:r>
            <a:r>
              <a:rPr lang="en-US" sz="2800" dirty="0" err="1"/>
              <a:t>limena</a:t>
            </a:r>
            <a:r>
              <a:rPr lang="en-US" sz="2800" dirty="0"/>
              <a:t> </a:t>
            </a:r>
            <a:r>
              <a:rPr lang="en-US" sz="2800" dirty="0" err="1"/>
              <a:t>traka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razdvajanje</a:t>
            </a:r>
            <a:r>
              <a:rPr lang="en-US" sz="2800" dirty="0"/>
              <a:t> </a:t>
            </a:r>
            <a:r>
              <a:rPr lang="en-US" sz="2800" dirty="0" err="1"/>
              <a:t>metalurški</a:t>
            </a:r>
            <a:r>
              <a:rPr lang="en-US" sz="2800" dirty="0"/>
              <a:t> </a:t>
            </a:r>
            <a:r>
              <a:rPr lang="en-US" sz="2800" dirty="0" err="1"/>
              <a:t>nekompatibilnih</a:t>
            </a:r>
            <a:r>
              <a:rPr lang="en-US" sz="2800" dirty="0"/>
              <a:t> </a:t>
            </a:r>
            <a:r>
              <a:rPr lang="en-US" sz="2800" dirty="0" err="1"/>
              <a:t>materijala</a:t>
            </a: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514350" indent="-514350">
              <a:buFontTx/>
              <a:buChar char="-"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/>
              <a:t>Obostrana</a:t>
            </a:r>
            <a:r>
              <a:rPr lang="en-US" sz="2800" dirty="0"/>
              <a:t> </a:t>
            </a:r>
          </a:p>
          <a:p>
            <a:pPr marL="514350" indent="-514350">
              <a:buNone/>
            </a:pPr>
            <a:r>
              <a:rPr lang="en-US" sz="2800" dirty="0" err="1"/>
              <a:t>pristupačnost</a:t>
            </a:r>
            <a:r>
              <a:rPr lang="en-US" sz="2800" dirty="0"/>
              <a:t>:</a:t>
            </a:r>
          </a:p>
          <a:p>
            <a:pPr marL="514350" indent="-514350">
              <a:buNone/>
            </a:pPr>
            <a:r>
              <a:rPr lang="en-US" sz="2800" dirty="0" err="1"/>
              <a:t>upotreba</a:t>
            </a:r>
            <a:r>
              <a:rPr lang="en-US" sz="2800" dirty="0"/>
              <a:t> </a:t>
            </a:r>
          </a:p>
          <a:p>
            <a:pPr marL="514350" indent="-514350">
              <a:buNone/>
            </a:pPr>
            <a:r>
              <a:rPr lang="en-US" sz="2800" dirty="0" err="1"/>
              <a:t>naležuće</a:t>
            </a:r>
            <a:r>
              <a:rPr lang="en-US" sz="2800" dirty="0"/>
              <a:t> </a:t>
            </a:r>
            <a:r>
              <a:rPr lang="en-US" sz="2800" dirty="0" err="1"/>
              <a:t>trake</a:t>
            </a:r>
            <a:r>
              <a:rPr lang="en-US" sz="2800" dirty="0"/>
              <a:t> </a:t>
            </a:r>
          </a:p>
          <a:p>
            <a:pPr marL="514350" indent="-514350">
              <a:buNone/>
            </a:pPr>
            <a:r>
              <a:rPr lang="en-US" sz="2800" dirty="0"/>
              <a:t>(</a:t>
            </a:r>
            <a:r>
              <a:rPr lang="en-US" sz="2800" dirty="0" err="1"/>
              <a:t>podloške</a:t>
            </a:r>
            <a:r>
              <a:rPr lang="en-US" sz="2800" dirty="0"/>
              <a:t>)</a:t>
            </a:r>
          </a:p>
          <a:p>
            <a:pPr marL="514350" indent="-514350">
              <a:buFontTx/>
              <a:buChar char="-"/>
            </a:pPr>
            <a:endParaRPr lang="en-US" dirty="0"/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577580" cy="2523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4883" y="4419600"/>
            <a:ext cx="683911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Obloge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39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Oblaganjem</a:t>
            </a:r>
            <a:r>
              <a:rPr lang="en-US" dirty="0"/>
              <a:t> se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ostvariti</a:t>
            </a:r>
            <a:r>
              <a:rPr lang="en-US" dirty="0"/>
              <a:t> </a:t>
            </a:r>
            <a:r>
              <a:rPr lang="en-US" dirty="0" err="1"/>
              <a:t>difuzione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osnovnim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.</a:t>
            </a:r>
          </a:p>
          <a:p>
            <a:r>
              <a:rPr lang="en-US" dirty="0" err="1"/>
              <a:t>Tipično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olovo</a:t>
            </a:r>
            <a:r>
              <a:rPr lang="en-US" dirty="0"/>
              <a:t> (99,9% </a:t>
            </a:r>
            <a:r>
              <a:rPr lang="en-US" dirty="0" err="1"/>
              <a:t>Pb</a:t>
            </a:r>
            <a:r>
              <a:rPr lang="en-US" dirty="0"/>
              <a:t>)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legure</a:t>
            </a:r>
            <a:r>
              <a:rPr lang="en-US" dirty="0"/>
              <a:t> </a:t>
            </a:r>
            <a:r>
              <a:rPr lang="en-US" dirty="0" err="1"/>
              <a:t>olova</a:t>
            </a:r>
            <a:r>
              <a:rPr lang="en-US" dirty="0"/>
              <a:t> (Pb99,9Cu).</a:t>
            </a:r>
          </a:p>
          <a:p>
            <a:r>
              <a:rPr lang="en-US" dirty="0" err="1"/>
              <a:t>Najčešće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unutrašnje</a:t>
            </a:r>
            <a:r>
              <a:rPr lang="en-US" dirty="0"/>
              <a:t> </a:t>
            </a:r>
            <a:r>
              <a:rPr lang="en-US" dirty="0" err="1"/>
              <a:t>oblaganje</a:t>
            </a:r>
            <a:r>
              <a:rPr lang="en-US" dirty="0"/>
              <a:t> </a:t>
            </a:r>
            <a:r>
              <a:rPr lang="en-US" dirty="0" err="1"/>
              <a:t>posuda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čuvanje</a:t>
            </a:r>
            <a:r>
              <a:rPr lang="en-US" dirty="0"/>
              <a:t> </a:t>
            </a:r>
            <a:r>
              <a:rPr lang="en-US" dirty="0" err="1"/>
              <a:t>agresivnih</a:t>
            </a:r>
            <a:r>
              <a:rPr lang="en-US" dirty="0"/>
              <a:t> </a:t>
            </a:r>
            <a:r>
              <a:rPr lang="en-US" dirty="0" err="1"/>
              <a:t>kiselina</a:t>
            </a:r>
            <a:r>
              <a:rPr lang="en-US" dirty="0"/>
              <a:t> (80% </a:t>
            </a:r>
            <a:r>
              <a:rPr lang="en-US" dirty="0" err="1"/>
              <a:t>sumporna</a:t>
            </a:r>
            <a:r>
              <a:rPr lang="en-US" dirty="0"/>
              <a:t> </a:t>
            </a:r>
            <a:r>
              <a:rPr lang="en-US" dirty="0" err="1"/>
              <a:t>kiselina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100</a:t>
            </a:r>
            <a:r>
              <a:rPr lang="en-US" baseline="30000" dirty="0"/>
              <a:t>o</a:t>
            </a:r>
            <a:r>
              <a:rPr lang="en-US" dirty="0"/>
              <a:t>C, </a:t>
            </a:r>
            <a:r>
              <a:rPr lang="en-US" dirty="0" err="1"/>
              <a:t>fosforna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kiselina</a:t>
            </a:r>
            <a:r>
              <a:rPr lang="en-US" dirty="0"/>
              <a:t>)</a:t>
            </a:r>
          </a:p>
        </p:txBody>
      </p:sp>
      <p:pic>
        <p:nvPicPr>
          <p:cNvPr id="1026" name="Picture 2" descr="Welcome to LEAD LINING">
            <a:extLst>
              <a:ext uri="{FF2B5EF4-FFF2-40B4-BE49-F238E27FC236}">
                <a16:creationId xmlns:a16="http://schemas.microsoft.com/office/drawing/2014/main" id="{A26250B6-0ADF-4256-A5FE-85086BC315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9400" y="4114800"/>
            <a:ext cx="3265716" cy="261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71D925E-A1C9-4E15-AB5C-8614B6EB819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72200" y="4602164"/>
            <a:ext cx="2833613" cy="212521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8FEDA1-23A6-4808-9861-3E2CD5F1593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037241"/>
            <a:ext cx="2819399" cy="2819399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u="sng" dirty="0" err="1"/>
              <a:t>Zavarivanje</a:t>
            </a:r>
            <a:r>
              <a:rPr lang="en-US" u="sng" dirty="0"/>
              <a:t> </a:t>
            </a:r>
            <a:r>
              <a:rPr lang="en-US" u="sng" dirty="0" err="1"/>
              <a:t>olovnih</a:t>
            </a:r>
            <a:r>
              <a:rPr lang="en-US" u="sng" dirty="0"/>
              <a:t> </a:t>
            </a:r>
            <a:r>
              <a:rPr lang="en-US" u="sng" dirty="0" err="1"/>
              <a:t>obloga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sz="2800" dirty="0" err="1"/>
              <a:t>Temeljno</a:t>
            </a:r>
            <a:r>
              <a:rPr lang="en-US" sz="2800" dirty="0"/>
              <a:t> </a:t>
            </a:r>
            <a:r>
              <a:rPr lang="en-US" sz="2800" dirty="0" err="1"/>
              <a:t>čišćenje</a:t>
            </a:r>
            <a:r>
              <a:rPr lang="en-US" sz="2800" dirty="0"/>
              <a:t> </a:t>
            </a:r>
            <a:r>
              <a:rPr lang="en-US" sz="2800" dirty="0" err="1"/>
              <a:t>površine</a:t>
            </a:r>
            <a:r>
              <a:rPr lang="en-US" sz="2800" dirty="0"/>
              <a:t> OM </a:t>
            </a:r>
            <a:r>
              <a:rPr lang="en-US" sz="2800" dirty="0" err="1"/>
              <a:t>i</a:t>
            </a:r>
            <a:r>
              <a:rPr lang="en-US" sz="2800" dirty="0"/>
              <a:t> DM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en-US" sz="2800" dirty="0" err="1"/>
              <a:t>olovo-oksida</a:t>
            </a:r>
            <a:r>
              <a:rPr lang="en-US" sz="2800" dirty="0"/>
              <a:t> do </a:t>
            </a:r>
            <a:r>
              <a:rPr lang="en-US" sz="2800" dirty="0" err="1"/>
              <a:t>metalnog</a:t>
            </a:r>
            <a:r>
              <a:rPr lang="en-US" sz="2800" dirty="0"/>
              <a:t> </a:t>
            </a:r>
            <a:r>
              <a:rPr lang="en-US" sz="2800" dirty="0" err="1"/>
              <a:t>sjaja</a:t>
            </a:r>
            <a:r>
              <a:rPr lang="en-US" sz="2800" dirty="0"/>
              <a:t> (</a:t>
            </a:r>
            <a:r>
              <a:rPr lang="en-US" sz="2800" dirty="0" err="1"/>
              <a:t>strugač</a:t>
            </a:r>
            <a:r>
              <a:rPr lang="en-US" sz="2800" dirty="0"/>
              <a:t>)</a:t>
            </a:r>
          </a:p>
          <a:p>
            <a:pPr>
              <a:buFontTx/>
              <a:buChar char="-"/>
            </a:pPr>
            <a:r>
              <a:rPr lang="en-US" sz="2800" dirty="0"/>
              <a:t>DM: </a:t>
            </a:r>
            <a:r>
              <a:rPr lang="en-US" sz="2800" dirty="0" err="1"/>
              <a:t>šipke</a:t>
            </a:r>
            <a:r>
              <a:rPr lang="en-US" sz="2800" dirty="0"/>
              <a:t> </a:t>
            </a:r>
            <a:r>
              <a:rPr lang="en-US" sz="2800" dirty="0" err="1"/>
              <a:t>sečene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</a:t>
            </a:r>
            <a:r>
              <a:rPr lang="en-US" sz="2800" dirty="0" err="1"/>
              <a:t>osnovnog</a:t>
            </a:r>
            <a:r>
              <a:rPr lang="en-US" sz="2800" dirty="0"/>
              <a:t> </a:t>
            </a:r>
            <a:r>
              <a:rPr lang="en-US" sz="2800" dirty="0" err="1"/>
              <a:t>materijala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Gasno</a:t>
            </a:r>
            <a:r>
              <a:rPr lang="en-US" sz="2800" dirty="0"/>
              <a:t> </a:t>
            </a:r>
            <a:r>
              <a:rPr lang="en-US" sz="2800" dirty="0" err="1"/>
              <a:t>zavarivanje</a:t>
            </a:r>
            <a:r>
              <a:rPr lang="en-US" sz="2800" dirty="0"/>
              <a:t> </a:t>
            </a:r>
            <a:r>
              <a:rPr lang="en-US" sz="2800" dirty="0" err="1"/>
              <a:t>gorionicima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acetilen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butan</a:t>
            </a:r>
            <a:endParaRPr lang="en-US" sz="2800" dirty="0"/>
          </a:p>
          <a:p>
            <a:pPr>
              <a:buFontTx/>
              <a:buChar char="-"/>
            </a:pPr>
            <a:r>
              <a:rPr lang="en-US" sz="2800" dirty="0" err="1"/>
              <a:t>Obučenost</a:t>
            </a:r>
            <a:r>
              <a:rPr lang="en-US" sz="2800" dirty="0"/>
              <a:t> </a:t>
            </a:r>
            <a:r>
              <a:rPr lang="en-US" sz="2800" dirty="0" err="1"/>
              <a:t>zavarivača</a:t>
            </a:r>
            <a:r>
              <a:rPr lang="en-US" sz="2800" dirty="0"/>
              <a:t>, </a:t>
            </a:r>
            <a:r>
              <a:rPr lang="en-US" sz="2800" dirty="0" err="1"/>
              <a:t>čistoća</a:t>
            </a:r>
            <a:r>
              <a:rPr lang="en-US" sz="2800" dirty="0"/>
              <a:t>, </a:t>
            </a:r>
            <a:r>
              <a:rPr lang="en-US" sz="2800" dirty="0" err="1"/>
              <a:t>zaštita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radu</a:t>
            </a:r>
            <a:r>
              <a:rPr lang="en-US" sz="2800" dirty="0"/>
              <a:t>!!!</a:t>
            </a:r>
          </a:p>
          <a:p>
            <a:pPr>
              <a:buFontTx/>
              <a:buChar char="-"/>
            </a:pPr>
            <a:r>
              <a:rPr lang="en-US" sz="2800" dirty="0" err="1"/>
              <a:t>Preklopni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sučeoni</a:t>
            </a:r>
            <a:r>
              <a:rPr lang="en-US" sz="2800" dirty="0"/>
              <a:t> </a:t>
            </a:r>
            <a:r>
              <a:rPr lang="en-US" sz="2800" dirty="0" err="1"/>
              <a:t>spojevi</a:t>
            </a:r>
            <a:r>
              <a:rPr lang="en-US" sz="2800" dirty="0"/>
              <a:t>: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19600" y="4459637"/>
            <a:ext cx="4724400" cy="232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335966"/>
            <a:ext cx="4343400" cy="2522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err="1"/>
              <a:t>Hvala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pažnji</a:t>
            </a:r>
            <a:r>
              <a:rPr lang="en-US" dirty="0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Zavarljivost</a:t>
            </a:r>
            <a:r>
              <a:rPr lang="en-US" b="1" dirty="0"/>
              <a:t> </a:t>
            </a:r>
            <a:r>
              <a:rPr lang="en-US" b="1" dirty="0" err="1"/>
              <a:t>čelika</a:t>
            </a:r>
            <a:r>
              <a:rPr lang="en-US" b="1" dirty="0"/>
              <a:t> </a:t>
            </a:r>
            <a:r>
              <a:rPr lang="en-US" b="1" dirty="0" err="1"/>
              <a:t>sa</a:t>
            </a:r>
            <a:r>
              <a:rPr lang="en-US" b="1" dirty="0"/>
              <a:t> </a:t>
            </a:r>
            <a:r>
              <a:rPr lang="en-US" b="1" dirty="0" err="1"/>
              <a:t>zaštitnim</a:t>
            </a:r>
            <a:r>
              <a:rPr lang="en-US" b="1" dirty="0"/>
              <a:t> </a:t>
            </a:r>
            <a:r>
              <a:rPr lang="en-US" b="1" dirty="0" err="1"/>
              <a:t>slojevima</a:t>
            </a:r>
            <a:endParaRPr lang="sr-Latn-C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/>
              <a:t>Zaštita</a:t>
            </a:r>
            <a:r>
              <a:rPr lang="en-US" dirty="0"/>
              <a:t> </a:t>
            </a:r>
            <a:r>
              <a:rPr lang="en-US" dirty="0" err="1"/>
              <a:t>metalnih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: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atmosferske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korozije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radnim</a:t>
            </a:r>
            <a:r>
              <a:rPr lang="en-US" dirty="0"/>
              <a:t> </a:t>
            </a:r>
            <a:r>
              <a:rPr lang="en-US" dirty="0" err="1"/>
              <a:t>okruženjima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habanja</a:t>
            </a:r>
            <a:r>
              <a:rPr lang="en-US" dirty="0"/>
              <a:t>.</a:t>
            </a:r>
          </a:p>
          <a:p>
            <a:r>
              <a:rPr lang="en-US" dirty="0" err="1"/>
              <a:t>Prisustvo</a:t>
            </a:r>
            <a:r>
              <a:rPr lang="en-US" dirty="0"/>
              <a:t> </a:t>
            </a:r>
            <a:r>
              <a:rPr lang="en-US" dirty="0" err="1"/>
              <a:t>zaštitnog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</a:t>
            </a:r>
            <a:r>
              <a:rPr lang="en-US" dirty="0" err="1"/>
              <a:t>zahteva</a:t>
            </a:r>
            <a:r>
              <a:rPr lang="en-US" dirty="0"/>
              <a:t> </a:t>
            </a:r>
            <a:r>
              <a:rPr lang="en-US" dirty="0" err="1"/>
              <a:t>tehnološke</a:t>
            </a:r>
            <a:r>
              <a:rPr lang="en-US" dirty="0"/>
              <a:t> mere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obezbeđenje</a:t>
            </a:r>
            <a:r>
              <a:rPr lang="en-US" dirty="0"/>
              <a:t> </a:t>
            </a:r>
            <a:r>
              <a:rPr lang="en-US" dirty="0" err="1"/>
              <a:t>zavarljivosti</a:t>
            </a:r>
            <a:r>
              <a:rPr lang="en-US" dirty="0"/>
              <a:t>.</a:t>
            </a:r>
          </a:p>
          <a:p>
            <a:r>
              <a:rPr lang="en-US" dirty="0" err="1"/>
              <a:t>Zaštitni</a:t>
            </a:r>
            <a:r>
              <a:rPr lang="en-US" dirty="0"/>
              <a:t> </a:t>
            </a:r>
            <a:r>
              <a:rPr lang="en-US" dirty="0" err="1"/>
              <a:t>slojevi</a:t>
            </a:r>
            <a:r>
              <a:rPr lang="en-US" dirty="0"/>
              <a:t>:	- </a:t>
            </a:r>
            <a:r>
              <a:rPr lang="en-US" dirty="0" err="1"/>
              <a:t>prevlake</a:t>
            </a:r>
            <a:endParaRPr lang="en-US" dirty="0"/>
          </a:p>
          <a:p>
            <a:pPr lvl="8">
              <a:buFontTx/>
              <a:buChar char="-"/>
            </a:pPr>
            <a:r>
              <a:rPr lang="en-US" sz="3200" dirty="0" err="1"/>
              <a:t>plakirani</a:t>
            </a:r>
            <a:r>
              <a:rPr lang="en-US" sz="3200" dirty="0"/>
              <a:t> </a:t>
            </a:r>
            <a:r>
              <a:rPr lang="en-US" sz="3200" dirty="0" err="1"/>
              <a:t>slojevi</a:t>
            </a:r>
            <a:endParaRPr lang="en-US" sz="3200" dirty="0"/>
          </a:p>
          <a:p>
            <a:pPr lvl="8">
              <a:buFontTx/>
              <a:buChar char="-"/>
            </a:pPr>
            <a:r>
              <a:rPr lang="en-US" sz="3200" dirty="0" err="1"/>
              <a:t>obloge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Prevlake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prevlaka</a:t>
            </a:r>
            <a:r>
              <a:rPr lang="en-US" dirty="0"/>
              <a:t>:</a:t>
            </a:r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Metalne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Organske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neorganske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25810"/>
            <a:ext cx="56388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Metalne</a:t>
            </a:r>
            <a:r>
              <a:rPr lang="en-US" dirty="0"/>
              <a:t> </a:t>
            </a:r>
            <a:r>
              <a:rPr lang="en-US" dirty="0" err="1"/>
              <a:t>prevlake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5486400" cy="54864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metalnih</a:t>
            </a:r>
            <a:r>
              <a:rPr lang="en-US" dirty="0"/>
              <a:t> </a:t>
            </a:r>
            <a:r>
              <a:rPr lang="en-US" dirty="0" err="1"/>
              <a:t>prevlaka</a:t>
            </a:r>
            <a:r>
              <a:rPr lang="en-US" dirty="0"/>
              <a:t>:</a:t>
            </a:r>
            <a:endParaRPr lang="sr-Latn-RS" dirty="0"/>
          </a:p>
          <a:p>
            <a:endParaRPr lang="sr-Latn-RS" dirty="0"/>
          </a:p>
          <a:p>
            <a:endParaRPr lang="en-US" dirty="0"/>
          </a:p>
          <a:p>
            <a:pPr marL="514350" indent="-514350">
              <a:buAutoNum type="arabicPeriod"/>
            </a:pPr>
            <a:r>
              <a:rPr lang="en-US" dirty="0" err="1"/>
              <a:t>Dobijene</a:t>
            </a:r>
            <a:r>
              <a:rPr lang="en-US" dirty="0"/>
              <a:t> </a:t>
            </a:r>
            <a:r>
              <a:rPr lang="en-US" dirty="0" err="1"/>
              <a:t>potapanjem</a:t>
            </a:r>
            <a:r>
              <a:rPr lang="en-US" dirty="0"/>
              <a:t> (</a:t>
            </a:r>
            <a:r>
              <a:rPr lang="en-US" dirty="0" err="1"/>
              <a:t>deblje</a:t>
            </a:r>
            <a:r>
              <a:rPr lang="en-US" dirty="0"/>
              <a:t>, Pb-Sn, Zn-</a:t>
            </a:r>
            <a:r>
              <a:rPr lang="en-US" dirty="0" err="1"/>
              <a:t>toplo</a:t>
            </a:r>
            <a:r>
              <a:rPr lang="en-US" dirty="0"/>
              <a:t> </a:t>
            </a:r>
            <a:r>
              <a:rPr lang="en-US" dirty="0" err="1"/>
              <a:t>cinkovanje</a:t>
            </a:r>
            <a:r>
              <a:rPr lang="en-US" dirty="0"/>
              <a:t>, Al, Al-Si, Al-Zn,…)</a:t>
            </a:r>
            <a:endParaRPr lang="sr-Latn-RS" dirty="0"/>
          </a:p>
          <a:p>
            <a:pPr marL="0" indent="0">
              <a:buNone/>
            </a:pPr>
            <a:r>
              <a:rPr lang="sr-Latn-RS" dirty="0"/>
              <a:t>- Minimalna debljina po standardu ISO1461 je 45</a:t>
            </a:r>
            <a:r>
              <a:rPr lang="el-GR" dirty="0"/>
              <a:t>μ</a:t>
            </a:r>
            <a:r>
              <a:rPr lang="sr-Latn-RS" dirty="0"/>
              <a:t>m</a:t>
            </a:r>
            <a:endParaRPr lang="en-US" dirty="0"/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/>
              <a:t>Zn </a:t>
            </a:r>
            <a:r>
              <a:rPr lang="en-US" dirty="0" err="1"/>
              <a:t>sloj</a:t>
            </a:r>
            <a:r>
              <a:rPr lang="en-US" dirty="0"/>
              <a:t> se mora </a:t>
            </a:r>
            <a:r>
              <a:rPr lang="en-US" dirty="0" err="1"/>
              <a:t>ukloniti</a:t>
            </a:r>
            <a:r>
              <a:rPr lang="en-US" dirty="0"/>
              <a:t> pre </a:t>
            </a:r>
            <a:r>
              <a:rPr lang="en-US" dirty="0" err="1"/>
              <a:t>zav</a:t>
            </a:r>
            <a:r>
              <a:rPr lang="en-US" dirty="0"/>
              <a:t>. </a:t>
            </a:r>
            <a:r>
              <a:rPr lang="en-US" dirty="0" err="1"/>
              <a:t>odgovornih</a:t>
            </a:r>
            <a:r>
              <a:rPr lang="en-US" dirty="0"/>
              <a:t> </a:t>
            </a:r>
            <a:r>
              <a:rPr lang="en-US" dirty="0" err="1"/>
              <a:t>konstr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 err="1"/>
              <a:t>Rutilne</a:t>
            </a:r>
            <a:r>
              <a:rPr lang="en-US" dirty="0"/>
              <a:t> </a:t>
            </a:r>
            <a:r>
              <a:rPr lang="en-US" dirty="0" err="1"/>
              <a:t>elektrode</a:t>
            </a:r>
            <a:r>
              <a:rPr lang="en-US" dirty="0"/>
              <a:t> za 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odgovorne</a:t>
            </a:r>
            <a:r>
              <a:rPr lang="en-US" dirty="0"/>
              <a:t> </a:t>
            </a:r>
            <a:r>
              <a:rPr lang="en-US" dirty="0" err="1"/>
              <a:t>konstr</a:t>
            </a:r>
            <a:r>
              <a:rPr lang="en-US" dirty="0"/>
              <a:t>. (REL/E)</a:t>
            </a:r>
          </a:p>
          <a:p>
            <a:pPr marL="0" indent="0">
              <a:buNone/>
            </a:pPr>
            <a:r>
              <a:rPr lang="sr-Latn-RS" dirty="0"/>
              <a:t>- </a:t>
            </a:r>
            <a:r>
              <a:rPr lang="en-US" dirty="0" err="1"/>
              <a:t>Tačkasto</a:t>
            </a:r>
            <a:r>
              <a:rPr lang="en-US" dirty="0"/>
              <a:t> </a:t>
            </a:r>
            <a:r>
              <a:rPr lang="en-US" dirty="0" err="1"/>
              <a:t>elektrootporno</a:t>
            </a:r>
            <a:r>
              <a:rPr lang="en-US" dirty="0"/>
              <a:t> </a:t>
            </a:r>
            <a:r>
              <a:rPr lang="en-US" dirty="0" err="1"/>
              <a:t>zav</a:t>
            </a:r>
            <a:r>
              <a:rPr lang="en-US" dirty="0"/>
              <a:t>.-</a:t>
            </a:r>
            <a:r>
              <a:rPr lang="en-US" dirty="0" err="1"/>
              <a:t>dvostepeno</a:t>
            </a:r>
            <a:r>
              <a:rPr lang="en-US" dirty="0"/>
              <a:t>,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isparavanje</a:t>
            </a:r>
            <a:r>
              <a:rPr lang="en-US" dirty="0"/>
              <a:t> Zn (</a:t>
            </a:r>
            <a:r>
              <a:rPr lang="en-US" dirty="0" err="1"/>
              <a:t>topljenje</a:t>
            </a:r>
            <a:r>
              <a:rPr lang="en-US" dirty="0"/>
              <a:t>, pa </a:t>
            </a:r>
            <a:r>
              <a:rPr lang="en-US" dirty="0" err="1"/>
              <a:t>istiskivanje</a:t>
            </a:r>
            <a:r>
              <a:rPr lang="en-US" dirty="0"/>
              <a:t> </a:t>
            </a:r>
            <a:r>
              <a:rPr lang="en-US" dirty="0" err="1"/>
              <a:t>pritiskom</a:t>
            </a:r>
            <a:r>
              <a:rPr lang="en-US" dirty="0"/>
              <a:t>),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zav</a:t>
            </a:r>
            <a:r>
              <a:rPr lang="en-US" dirty="0"/>
              <a:t>.</a:t>
            </a:r>
            <a:endParaRPr lang="sr-Latn-RS" dirty="0"/>
          </a:p>
          <a:p>
            <a:pPr>
              <a:buFontTx/>
              <a:buChar char="-"/>
            </a:pPr>
            <a:endParaRPr lang="sr-Latn-RS" dirty="0"/>
          </a:p>
          <a:p>
            <a:pPr>
              <a:buFontTx/>
              <a:buChar char="-"/>
            </a:pPr>
            <a:endParaRPr lang="en-US" dirty="0"/>
          </a:p>
          <a:p>
            <a:pPr marL="514350" indent="-514350">
              <a:buAutoNum type="arabicPeriod" startAt="2"/>
            </a:pPr>
            <a:r>
              <a:rPr lang="en-US" dirty="0" err="1"/>
              <a:t>Dobijene</a:t>
            </a:r>
            <a:r>
              <a:rPr lang="en-US" dirty="0"/>
              <a:t> </a:t>
            </a:r>
            <a:r>
              <a:rPr lang="en-US" dirty="0" err="1"/>
              <a:t>elektrolitički-galvanski</a:t>
            </a:r>
            <a:r>
              <a:rPr lang="sr-Latn-RS" dirty="0"/>
              <a:t> ili sprejevi</a:t>
            </a:r>
            <a:r>
              <a:rPr lang="en-US" dirty="0"/>
              <a:t> (</a:t>
            </a:r>
            <a:r>
              <a:rPr lang="en-US" dirty="0" err="1"/>
              <a:t>tanje</a:t>
            </a:r>
            <a:r>
              <a:rPr lang="en-US" dirty="0"/>
              <a:t>,</a:t>
            </a:r>
            <a:r>
              <a:rPr lang="sr-Latn-RS" dirty="0"/>
              <a:t> 5 – 15 </a:t>
            </a:r>
            <a:r>
              <a:rPr lang="el-GR" dirty="0"/>
              <a:t>μ</a:t>
            </a:r>
            <a:r>
              <a:rPr lang="sr-Latn-RS" dirty="0"/>
              <a:t>m;</a:t>
            </a:r>
            <a:r>
              <a:rPr lang="en-US" dirty="0"/>
              <a:t> Pb, Zn, Zn-Ni,…) –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negativan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je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relativno</a:t>
            </a:r>
            <a:r>
              <a:rPr lang="en-US" dirty="0"/>
              <a:t> </a:t>
            </a:r>
            <a:r>
              <a:rPr lang="en-US" dirty="0" err="1"/>
              <a:t>mali</a:t>
            </a:r>
            <a:endParaRPr lang="en-US" dirty="0"/>
          </a:p>
          <a:p>
            <a:pPr marL="514350" indent="-514350">
              <a:buAutoNum type="arabicPeriod" startAt="2"/>
            </a:pPr>
            <a:endParaRPr lang="en-US" dirty="0"/>
          </a:p>
          <a:p>
            <a:pPr>
              <a:buNone/>
            </a:pPr>
            <a:r>
              <a:rPr lang="en-US" u="sng" dirty="0" err="1"/>
              <a:t>Generalno</a:t>
            </a:r>
            <a:r>
              <a:rPr lang="en-US" dirty="0"/>
              <a:t>: </a:t>
            </a:r>
          </a:p>
          <a:p>
            <a:r>
              <a:rPr lang="en-US" dirty="0" err="1"/>
              <a:t>niska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baseline="-25000" dirty="0" err="1"/>
              <a:t>toplj</a:t>
            </a:r>
            <a:r>
              <a:rPr lang="en-US" baseline="-25000" dirty="0"/>
              <a:t>.</a:t>
            </a:r>
            <a:r>
              <a:rPr lang="en-US" dirty="0"/>
              <a:t> </a:t>
            </a:r>
            <a:r>
              <a:rPr lang="en-US" dirty="0" err="1"/>
              <a:t>izaziva</a:t>
            </a:r>
            <a:r>
              <a:rPr lang="en-US" dirty="0"/>
              <a:t> </a:t>
            </a:r>
            <a:r>
              <a:rPr lang="en-US" dirty="0" err="1"/>
              <a:t>isparavanje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prevlaka</a:t>
            </a:r>
            <a:r>
              <a:rPr lang="en-US" dirty="0"/>
              <a:t> 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uzrokovati</a:t>
            </a:r>
            <a:r>
              <a:rPr lang="en-US" dirty="0"/>
              <a:t> </a:t>
            </a:r>
            <a:r>
              <a:rPr lang="en-US" dirty="0" err="1"/>
              <a:t>zdravstvene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zavarivača</a:t>
            </a:r>
            <a:r>
              <a:rPr lang="en-US" dirty="0"/>
              <a:t> (</a:t>
            </a:r>
            <a:r>
              <a:rPr lang="en-US" dirty="0" err="1"/>
              <a:t>provetravanje</a:t>
            </a:r>
            <a:r>
              <a:rPr lang="en-US" dirty="0"/>
              <a:t>, </a:t>
            </a:r>
            <a:r>
              <a:rPr lang="en-US" dirty="0" err="1"/>
              <a:t>odsisavanje</a:t>
            </a:r>
            <a:r>
              <a:rPr lang="en-US" dirty="0"/>
              <a:t>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FBC4CA-09CC-4770-B121-3D41C16076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81600" y="0"/>
            <a:ext cx="3962400" cy="164854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61E9A1-5CAD-47E7-9F3B-1BD1164C11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213555" y="1600200"/>
            <a:ext cx="3886200" cy="1447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F7C812-AA69-4FCD-9D51-8126F888A00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3027" y="5638801"/>
            <a:ext cx="2216728" cy="1219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458C85B-8FAA-4B83-8E0F-E3D248075B6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4790768"/>
            <a:ext cx="2013156" cy="15079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BA07A94-9F08-4C10-B1B4-5E0AA8AD539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10200" y="2819400"/>
            <a:ext cx="2898058" cy="193203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EC24DD22-FD74-4FB1-9A00-41B93D379CE9}"/>
              </a:ext>
            </a:extLst>
          </p:cNvPr>
          <p:cNvSpPr/>
          <p:nvPr/>
        </p:nvSpPr>
        <p:spPr>
          <a:xfrm>
            <a:off x="6111978" y="824271"/>
            <a:ext cx="365022" cy="4711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Organske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neorganske</a:t>
            </a:r>
            <a:r>
              <a:rPr lang="en-US" dirty="0"/>
              <a:t> </a:t>
            </a:r>
            <a:r>
              <a:rPr lang="en-US" dirty="0" err="1"/>
              <a:t>prevlake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6629400" cy="33527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dirty="0"/>
              <a:t>1. </a:t>
            </a:r>
            <a:r>
              <a:rPr lang="en-US" sz="2400" dirty="0" err="1"/>
              <a:t>Organske</a:t>
            </a:r>
            <a:r>
              <a:rPr lang="en-US" sz="2400" dirty="0"/>
              <a:t> (</a:t>
            </a:r>
            <a:r>
              <a:rPr lang="en-US" sz="2400" dirty="0" err="1"/>
              <a:t>epoksi-osnovne</a:t>
            </a:r>
            <a:r>
              <a:rPr lang="en-US" sz="2400" dirty="0"/>
              <a:t> </a:t>
            </a:r>
            <a:r>
              <a:rPr lang="en-US" sz="2400" dirty="0" err="1"/>
              <a:t>boje</a:t>
            </a:r>
            <a:r>
              <a:rPr lang="en-US" sz="2400" dirty="0"/>
              <a:t>)</a:t>
            </a:r>
          </a:p>
          <a:p>
            <a:pPr>
              <a:buNone/>
            </a:pPr>
            <a:r>
              <a:rPr lang="en-US" sz="2400" dirty="0"/>
              <a:t>2. </a:t>
            </a:r>
            <a:r>
              <a:rPr lang="en-US" sz="2400" dirty="0" err="1"/>
              <a:t>Neorganske</a:t>
            </a:r>
            <a:r>
              <a:rPr lang="en-US" sz="2400" dirty="0"/>
              <a:t> (PVB-</a:t>
            </a:r>
            <a:r>
              <a:rPr lang="en-US" sz="2400" dirty="0" err="1"/>
              <a:t>polivinil</a:t>
            </a:r>
            <a:r>
              <a:rPr lang="en-US" sz="2400" dirty="0"/>
              <a:t> </a:t>
            </a:r>
            <a:r>
              <a:rPr lang="en-US" sz="2400" dirty="0" err="1"/>
              <a:t>butiral</a:t>
            </a:r>
            <a:r>
              <a:rPr lang="en-US" sz="2400" dirty="0"/>
              <a:t> – </a:t>
            </a:r>
            <a:r>
              <a:rPr lang="en-US" sz="2400" dirty="0" err="1"/>
              <a:t>antikorozivna</a:t>
            </a:r>
            <a:r>
              <a:rPr lang="en-US" sz="2400" dirty="0"/>
              <a:t> </a:t>
            </a:r>
            <a:r>
              <a:rPr lang="en-US" sz="2400" dirty="0" err="1"/>
              <a:t>boja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Gorenje</a:t>
            </a:r>
            <a:r>
              <a:rPr lang="en-US" sz="2400" dirty="0"/>
              <a:t> </a:t>
            </a:r>
            <a:r>
              <a:rPr lang="en-US" sz="2400" dirty="0" err="1"/>
              <a:t>boja</a:t>
            </a:r>
            <a:r>
              <a:rPr lang="en-US" sz="2400" dirty="0"/>
              <a:t> </a:t>
            </a:r>
            <a:r>
              <a:rPr lang="en-US" sz="2400" dirty="0" err="1"/>
              <a:t>izaziva</a:t>
            </a:r>
            <a:r>
              <a:rPr lang="en-US" sz="2400" dirty="0"/>
              <a:t> </a:t>
            </a:r>
            <a:r>
              <a:rPr lang="en-US" sz="2400" dirty="0" err="1"/>
              <a:t>zagađenje</a:t>
            </a:r>
            <a:r>
              <a:rPr lang="en-US" sz="2400" dirty="0"/>
              <a:t> </a:t>
            </a:r>
            <a:r>
              <a:rPr lang="en-US" sz="2400" dirty="0" err="1"/>
              <a:t>radne</a:t>
            </a:r>
            <a:r>
              <a:rPr lang="en-US" sz="2400" dirty="0"/>
              <a:t> </a:t>
            </a:r>
            <a:r>
              <a:rPr lang="en-US" sz="2400" dirty="0" err="1"/>
              <a:t>sredine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metala</a:t>
            </a:r>
            <a:r>
              <a:rPr lang="en-US" sz="2400" dirty="0"/>
              <a:t> </a:t>
            </a:r>
            <a:r>
              <a:rPr lang="en-US" sz="2400" dirty="0" err="1"/>
              <a:t>šava</a:t>
            </a:r>
            <a:r>
              <a:rPr lang="en-US" sz="2400" dirty="0"/>
              <a:t> (</a:t>
            </a:r>
            <a:r>
              <a:rPr lang="en-US" sz="2400" dirty="0" err="1"/>
              <a:t>poroznost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uključci</a:t>
            </a:r>
            <a:r>
              <a:rPr lang="en-US" sz="2400" dirty="0"/>
              <a:t>)</a:t>
            </a:r>
          </a:p>
          <a:p>
            <a:r>
              <a:rPr lang="en-US" sz="2400" dirty="0" err="1"/>
              <a:t>Važno</a:t>
            </a:r>
            <a:r>
              <a:rPr lang="en-US" sz="2400" dirty="0"/>
              <a:t> je </a:t>
            </a:r>
            <a:r>
              <a:rPr lang="en-US" sz="2400" dirty="0" err="1"/>
              <a:t>odstranjenje</a:t>
            </a:r>
            <a:r>
              <a:rPr lang="en-US" sz="2400" dirty="0"/>
              <a:t> </a:t>
            </a:r>
            <a:r>
              <a:rPr lang="en-US" sz="2400" dirty="0" err="1"/>
              <a:t>boja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Moguća</a:t>
            </a:r>
            <a:r>
              <a:rPr lang="en-US" sz="2400" dirty="0"/>
              <a:t> </a:t>
            </a:r>
            <a:r>
              <a:rPr lang="en-US" sz="2400" dirty="0" err="1"/>
              <a:t>upotreba</a:t>
            </a:r>
            <a:r>
              <a:rPr lang="en-US" sz="2400" dirty="0"/>
              <a:t> </a:t>
            </a:r>
            <a:r>
              <a:rPr lang="en-US" sz="2400" dirty="0" err="1"/>
              <a:t>novih</a:t>
            </a:r>
            <a:r>
              <a:rPr lang="en-US" sz="2400" dirty="0"/>
              <a:t> </a:t>
            </a:r>
            <a:r>
              <a:rPr lang="en-US" sz="2400" dirty="0" err="1"/>
              <a:t>tzv</a:t>
            </a:r>
            <a:r>
              <a:rPr lang="en-US" sz="2400" dirty="0"/>
              <a:t>. </a:t>
            </a:r>
            <a:r>
              <a:rPr lang="en-US" sz="2400" u="sng" dirty="0" err="1"/>
              <a:t>vošprajmera</a:t>
            </a:r>
            <a:r>
              <a:rPr lang="en-US" sz="2400" dirty="0"/>
              <a:t>, </a:t>
            </a:r>
            <a:r>
              <a:rPr lang="en-US" sz="2400" dirty="0" err="1"/>
              <a:t>preko</a:t>
            </a:r>
            <a:r>
              <a:rPr lang="en-US" sz="2400" dirty="0"/>
              <a:t> </a:t>
            </a:r>
            <a:r>
              <a:rPr lang="en-US" sz="2400" dirty="0" err="1"/>
              <a:t>kojih</a:t>
            </a:r>
            <a:r>
              <a:rPr lang="en-US" sz="2400" dirty="0"/>
              <a:t> je </a:t>
            </a:r>
            <a:r>
              <a:rPr lang="en-US" sz="2400" dirty="0" err="1"/>
              <a:t>moguće</a:t>
            </a:r>
            <a:r>
              <a:rPr lang="en-US" sz="2400" dirty="0"/>
              <a:t> </a:t>
            </a:r>
            <a:r>
              <a:rPr lang="en-US" sz="2400" dirty="0" err="1"/>
              <a:t>zavarivanje</a:t>
            </a:r>
            <a:r>
              <a:rPr lang="en-US" sz="2400" dirty="0"/>
              <a:t>: </a:t>
            </a:r>
          </a:p>
          <a:p>
            <a:pPr>
              <a:buFontTx/>
              <a:buChar char="-"/>
            </a:pP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Ar</a:t>
            </a:r>
            <a:r>
              <a:rPr lang="en-US" sz="2400" dirty="0"/>
              <a:t> </a:t>
            </a:r>
            <a:r>
              <a:rPr lang="en-US" sz="2400" dirty="0" err="1"/>
              <a:t>stabilan</a:t>
            </a:r>
            <a:r>
              <a:rPr lang="en-US" sz="2400" dirty="0"/>
              <a:t> </a:t>
            </a:r>
            <a:r>
              <a:rPr lang="en-US" sz="2400" dirty="0" err="1"/>
              <a:t>luk</a:t>
            </a:r>
            <a:r>
              <a:rPr lang="en-US" sz="2400" dirty="0"/>
              <a:t> </a:t>
            </a:r>
            <a:r>
              <a:rPr lang="en-US" sz="2400" dirty="0" err="1"/>
              <a:t>ali</a:t>
            </a:r>
            <a:r>
              <a:rPr lang="en-US" sz="2400" dirty="0"/>
              <a:t> </a:t>
            </a:r>
            <a:r>
              <a:rPr lang="en-US" sz="2400" dirty="0" err="1"/>
              <a:t>visoka</a:t>
            </a:r>
            <a:r>
              <a:rPr lang="en-US" sz="2400" dirty="0"/>
              <a:t> </a:t>
            </a:r>
            <a:r>
              <a:rPr lang="en-US" sz="2400" dirty="0" err="1"/>
              <a:t>poroznost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sa</a:t>
            </a:r>
            <a:r>
              <a:rPr lang="en-US" sz="2400" dirty="0"/>
              <a:t> CO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 err="1"/>
              <a:t>nestabilan</a:t>
            </a:r>
            <a:r>
              <a:rPr lang="en-US" sz="2400" dirty="0"/>
              <a:t> </a:t>
            </a:r>
            <a:r>
              <a:rPr lang="en-US" sz="2400" dirty="0" err="1"/>
              <a:t>luk</a:t>
            </a:r>
            <a:r>
              <a:rPr lang="en-US" sz="2400" dirty="0"/>
              <a:t>, </a:t>
            </a:r>
            <a:r>
              <a:rPr lang="en-US" sz="2400" dirty="0" err="1"/>
              <a:t>rasprskavanje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začepljenje</a:t>
            </a:r>
            <a:r>
              <a:rPr lang="en-US" sz="2400" dirty="0"/>
              <a:t> </a:t>
            </a:r>
            <a:r>
              <a:rPr lang="en-US" sz="2400" dirty="0" err="1"/>
              <a:t>mlaznice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853836"/>
            <a:ext cx="9144000" cy="2004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ight Brace 5"/>
          <p:cNvSpPr/>
          <p:nvPr/>
        </p:nvSpPr>
        <p:spPr>
          <a:xfrm>
            <a:off x="4572000" y="3810000"/>
            <a:ext cx="228600" cy="990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800600" y="3848067"/>
            <a:ext cx="2215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Koristi</a:t>
            </a:r>
            <a:r>
              <a:rPr lang="en-US" sz="2000" dirty="0"/>
              <a:t> se </a:t>
            </a:r>
            <a:r>
              <a:rPr lang="en-US" sz="2000" dirty="0" err="1"/>
              <a:t>mešavina</a:t>
            </a:r>
            <a:r>
              <a:rPr lang="en-US" sz="2000" dirty="0"/>
              <a:t> </a:t>
            </a:r>
            <a:r>
              <a:rPr lang="en-US" sz="2000" dirty="0" err="1"/>
              <a:t>Ar</a:t>
            </a:r>
            <a:r>
              <a:rPr lang="en-US" sz="2000" dirty="0"/>
              <a:t>/CO</a:t>
            </a:r>
            <a:r>
              <a:rPr lang="en-US" sz="2000" baseline="-25000" dirty="0"/>
              <a:t>2</a:t>
            </a:r>
            <a:r>
              <a:rPr lang="en-US" sz="2000" dirty="0"/>
              <a:t> (75/25 %) </a:t>
            </a:r>
            <a:r>
              <a:rPr lang="en-US" sz="2000" dirty="0" err="1"/>
              <a:t>kao</a:t>
            </a:r>
            <a:r>
              <a:rPr lang="en-US" sz="2000" dirty="0"/>
              <a:t> </a:t>
            </a:r>
            <a:r>
              <a:rPr lang="en-US" sz="2000" dirty="0" err="1"/>
              <a:t>kompromis</a:t>
            </a:r>
            <a:r>
              <a:rPr lang="en-US" sz="2000" dirty="0"/>
              <a:t>. </a:t>
            </a:r>
          </a:p>
        </p:txBody>
      </p:sp>
      <p:pic>
        <p:nvPicPr>
          <p:cNvPr id="2050" name="Picture 2" descr="Maestral EPOXI OSNOVNI SIVI 2K A+B 1kg">
            <a:extLst>
              <a:ext uri="{FF2B5EF4-FFF2-40B4-BE49-F238E27FC236}">
                <a16:creationId xmlns:a16="http://schemas.microsoft.com/office/drawing/2014/main" id="{0ED8FEA0-928C-47B0-A2CE-3FF2E7608F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3173" y="10887"/>
            <a:ext cx="1406752" cy="140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36707E9-2114-45BA-B8A5-1E9B7BA98F9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2586760"/>
            <a:ext cx="2215840" cy="124227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596A6E9-65AE-4589-85D3-1E2E7CBE2A0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65046" y="1348526"/>
            <a:ext cx="2215840" cy="124227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C5F84B-5CEA-416F-9C73-9D2555A99EA4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58000" y="3861450"/>
            <a:ext cx="2222886" cy="114478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slojevi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zavarivanje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219200"/>
            <a:ext cx="5660573" cy="40386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Plakiranje</a:t>
            </a:r>
            <a:r>
              <a:rPr lang="en-US" dirty="0"/>
              <a:t> je </a:t>
            </a:r>
            <a:r>
              <a:rPr lang="en-US" dirty="0" err="1"/>
              <a:t>postupak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osnovnog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nelegirani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niskolegirani</a:t>
            </a:r>
            <a:r>
              <a:rPr lang="en-US" dirty="0"/>
              <a:t> č. - </a:t>
            </a:r>
            <a:r>
              <a:rPr lang="en-US" dirty="0" err="1"/>
              <a:t>jeftini</a:t>
            </a:r>
            <a:r>
              <a:rPr lang="en-US" dirty="0"/>
              <a:t>) </a:t>
            </a:r>
            <a:r>
              <a:rPr lang="en-US" dirty="0" err="1"/>
              <a:t>slojem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</a:t>
            </a:r>
            <a:r>
              <a:rPr lang="en-US" dirty="0" err="1"/>
              <a:t>otpornog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koroziju</a:t>
            </a:r>
            <a:r>
              <a:rPr lang="en-US" dirty="0"/>
              <a:t> (</a:t>
            </a:r>
            <a:r>
              <a:rPr lang="en-US" dirty="0" err="1"/>
              <a:t>nerđajući</a:t>
            </a:r>
            <a:r>
              <a:rPr lang="en-US" dirty="0"/>
              <a:t> č.)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habanje</a:t>
            </a:r>
            <a:r>
              <a:rPr lang="en-US" dirty="0"/>
              <a:t> (</a:t>
            </a:r>
            <a:r>
              <a:rPr lang="en-US" dirty="0" err="1"/>
              <a:t>skuplji</a:t>
            </a:r>
            <a:r>
              <a:rPr lang="en-US" dirty="0"/>
              <a:t> </a:t>
            </a:r>
            <a:r>
              <a:rPr lang="en-US" dirty="0" err="1"/>
              <a:t>materijali</a:t>
            </a:r>
            <a:r>
              <a:rPr lang="en-US" dirty="0"/>
              <a:t>).</a:t>
            </a:r>
          </a:p>
          <a:p>
            <a:r>
              <a:rPr lang="en-US" dirty="0" err="1"/>
              <a:t>Postupci</a:t>
            </a:r>
            <a:r>
              <a:rPr lang="en-US" dirty="0"/>
              <a:t> </a:t>
            </a:r>
            <a:r>
              <a:rPr lang="en-US" dirty="0" err="1"/>
              <a:t>plakiranja</a:t>
            </a:r>
            <a:r>
              <a:rPr lang="en-US" dirty="0"/>
              <a:t>: </a:t>
            </a:r>
            <a:r>
              <a:rPr lang="en-US" dirty="0" err="1"/>
              <a:t>zavarivanje</a:t>
            </a:r>
            <a:r>
              <a:rPr lang="en-US" dirty="0"/>
              <a:t> </a:t>
            </a:r>
            <a:r>
              <a:rPr lang="en-US" dirty="0" err="1"/>
              <a:t>eksplozijom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pritiskom</a:t>
            </a:r>
            <a:r>
              <a:rPr lang="en-US" dirty="0"/>
              <a:t> (</a:t>
            </a:r>
            <a:r>
              <a:rPr lang="en-US" dirty="0" err="1"/>
              <a:t>toplo</a:t>
            </a:r>
            <a:r>
              <a:rPr lang="en-US" dirty="0"/>
              <a:t> </a:t>
            </a:r>
            <a:r>
              <a:rPr lang="en-US" dirty="0" err="1"/>
              <a:t>valjanje</a:t>
            </a:r>
            <a:r>
              <a:rPr lang="en-US" dirty="0"/>
              <a:t>).</a:t>
            </a:r>
          </a:p>
          <a:p>
            <a:r>
              <a:rPr lang="en-US" dirty="0" err="1"/>
              <a:t>Debljina</a:t>
            </a:r>
            <a:r>
              <a:rPr lang="en-US" dirty="0"/>
              <a:t> </a:t>
            </a:r>
            <a:r>
              <a:rPr lang="en-US" dirty="0" err="1"/>
              <a:t>plakiranog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je </a:t>
            </a:r>
            <a:r>
              <a:rPr lang="en-US" dirty="0" err="1"/>
              <a:t>oko</a:t>
            </a:r>
            <a:r>
              <a:rPr lang="en-US" dirty="0"/>
              <a:t> 10 % </a:t>
            </a:r>
            <a:r>
              <a:rPr lang="en-US" dirty="0" err="1"/>
              <a:t>ukupne</a:t>
            </a:r>
            <a:r>
              <a:rPr lang="en-US" dirty="0"/>
              <a:t> </a:t>
            </a:r>
            <a:r>
              <a:rPr lang="en-US" dirty="0" err="1"/>
              <a:t>debljine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 (</a:t>
            </a:r>
            <a:r>
              <a:rPr lang="en-US" dirty="0" err="1"/>
              <a:t>ploča</a:t>
            </a:r>
            <a:r>
              <a:rPr lang="en-US" dirty="0"/>
              <a:t>, </a:t>
            </a:r>
            <a:r>
              <a:rPr lang="en-US" dirty="0" err="1"/>
              <a:t>lim</a:t>
            </a:r>
            <a:r>
              <a:rPr lang="en-US" dirty="0"/>
              <a:t>, </a:t>
            </a:r>
            <a:r>
              <a:rPr lang="en-US" dirty="0" err="1"/>
              <a:t>cev</a:t>
            </a:r>
            <a:r>
              <a:rPr lang="en-US" dirty="0"/>
              <a:t>)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722AEAD-9E43-4FE1-A3FA-FCB57D4481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638800" y="1295400"/>
            <a:ext cx="3048000" cy="137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A25250-3161-441E-A629-F4E98081A3CD}"/>
              </a:ext>
            </a:extLst>
          </p:cNvPr>
          <p:cNvSpPr txBox="1"/>
          <p:nvPr/>
        </p:nvSpPr>
        <p:spPr>
          <a:xfrm>
            <a:off x="7473547" y="2743201"/>
            <a:ext cx="152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1-detonator</a:t>
            </a:r>
          </a:p>
          <a:p>
            <a:r>
              <a:rPr lang="en-US" dirty="0"/>
              <a:t>2-eksploziv</a:t>
            </a:r>
          </a:p>
          <a:p>
            <a:r>
              <a:rPr lang="en-US" dirty="0"/>
              <a:t>3-zaštitni </a:t>
            </a:r>
            <a:r>
              <a:rPr lang="en-US" dirty="0" err="1"/>
              <a:t>lim</a:t>
            </a:r>
            <a:endParaRPr lang="en-US" dirty="0"/>
          </a:p>
          <a:p>
            <a:r>
              <a:rPr lang="en-US" dirty="0"/>
              <a:t>4-ploča (OM)</a:t>
            </a:r>
          </a:p>
          <a:p>
            <a:r>
              <a:rPr lang="en-US" dirty="0"/>
              <a:t>5-ploča (OM)</a:t>
            </a:r>
          </a:p>
          <a:p>
            <a:r>
              <a:rPr lang="en-US" dirty="0"/>
              <a:t>6-postolje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7C4C8A8-98AF-4613-B59F-363EAB9F5B8E}"/>
              </a:ext>
            </a:extLst>
          </p:cNvPr>
          <p:cNvGrpSpPr/>
          <p:nvPr/>
        </p:nvGrpSpPr>
        <p:grpSpPr>
          <a:xfrm>
            <a:off x="1447800" y="4572000"/>
            <a:ext cx="6553200" cy="2133600"/>
            <a:chOff x="1752600" y="4191000"/>
            <a:chExt cx="6553200" cy="2133600"/>
          </a:xfrm>
        </p:grpSpPr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C7F8EFD9-E7A9-4495-9F20-297E185DE4D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52600" y="4490744"/>
              <a:ext cx="5766486" cy="1600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327D53-070F-46EA-B449-9E7889C1373F}"/>
                </a:ext>
              </a:extLst>
            </p:cNvPr>
            <p:cNvSpPr txBox="1"/>
            <p:nvPr/>
          </p:nvSpPr>
          <p:spPr>
            <a:xfrm>
              <a:off x="1752600" y="5562600"/>
              <a:ext cx="220980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 err="1"/>
                <a:t>Plakirani</a:t>
              </a:r>
              <a:r>
                <a:rPr lang="sr-Latn-CS" b="1" dirty="0"/>
                <a:t> </a:t>
              </a:r>
              <a:r>
                <a:rPr lang="sr-Latn-CS" b="1" dirty="0" err="1"/>
                <a:t>deo</a:t>
              </a:r>
              <a:endParaRPr lang="sr-Latn-CS" b="1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F58441E-5772-4076-86D8-13033A7C748C}"/>
                </a:ext>
              </a:extLst>
            </p:cNvPr>
            <p:cNvSpPr txBox="1"/>
            <p:nvPr/>
          </p:nvSpPr>
          <p:spPr>
            <a:xfrm>
              <a:off x="6781800" y="4191000"/>
              <a:ext cx="1524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/>
                <a:t>Valjci</a:t>
              </a:r>
            </a:p>
            <a:p>
              <a:endParaRPr lang="sr-Latn-CS" b="1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0E113D-4F94-49C0-BAA8-3A6DBC82AC05}"/>
                </a:ext>
              </a:extLst>
            </p:cNvPr>
            <p:cNvSpPr txBox="1"/>
            <p:nvPr/>
          </p:nvSpPr>
          <p:spPr>
            <a:xfrm>
              <a:off x="6781800" y="5486400"/>
              <a:ext cx="152400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sr-Latn-CS" b="1" dirty="0"/>
                <a:t>Valjci</a:t>
              </a:r>
            </a:p>
            <a:p>
              <a:endParaRPr lang="sr-Latn-CS" b="1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BEF45E0-4F67-4679-93D7-FE12FF08C7F4}"/>
                </a:ext>
              </a:extLst>
            </p:cNvPr>
            <p:cNvSpPr/>
            <p:nvPr/>
          </p:nvSpPr>
          <p:spPr>
            <a:xfrm>
              <a:off x="4495800" y="5867400"/>
              <a:ext cx="2286000" cy="457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CS"/>
            </a:p>
          </p:txBody>
        </p:sp>
      </p:grp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6D80108-43E6-4F72-BF7C-F16A628F4441}"/>
              </a:ext>
            </a:extLst>
          </p:cNvPr>
          <p:cNvSpPr/>
          <p:nvPr/>
        </p:nvSpPr>
        <p:spPr>
          <a:xfrm>
            <a:off x="4724400" y="2895600"/>
            <a:ext cx="1676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5313FF17-E58D-4C61-9F63-67091FC0AD59}"/>
              </a:ext>
            </a:extLst>
          </p:cNvPr>
          <p:cNvSpPr/>
          <p:nvPr/>
        </p:nvSpPr>
        <p:spPr>
          <a:xfrm rot="5400000">
            <a:off x="4844143" y="4038600"/>
            <a:ext cx="16764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 err="1"/>
              <a:t>Problemi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zavarivanju-noseći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se </a:t>
            </a:r>
            <a:r>
              <a:rPr lang="en-US" dirty="0" err="1"/>
              <a:t>mešaju</a:t>
            </a:r>
            <a:r>
              <a:rPr lang="en-US" dirty="0"/>
              <a:t>:</a:t>
            </a:r>
          </a:p>
          <a:p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Krtost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prsline</a:t>
            </a:r>
            <a:r>
              <a:rPr lang="en-US" dirty="0"/>
              <a:t> u </a:t>
            </a:r>
            <a:r>
              <a:rPr lang="en-US" dirty="0" err="1"/>
              <a:t>šavu</a:t>
            </a:r>
            <a:r>
              <a:rPr lang="en-US" dirty="0"/>
              <a:t> </a:t>
            </a:r>
          </a:p>
          <a:p>
            <a:pPr>
              <a:buFontTx/>
              <a:buChar char="-"/>
            </a:pPr>
            <a:r>
              <a:rPr lang="en-US" dirty="0" err="1"/>
              <a:t>Krtost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prsline</a:t>
            </a:r>
            <a:r>
              <a:rPr lang="en-US" dirty="0"/>
              <a:t> u ZUT-u</a:t>
            </a:r>
          </a:p>
          <a:p>
            <a:pPr>
              <a:buFontTx/>
              <a:buChar char="-"/>
            </a:pPr>
            <a:r>
              <a:rPr lang="en-US" dirty="0" err="1"/>
              <a:t>Umanjenje</a:t>
            </a:r>
            <a:r>
              <a:rPr lang="en-US" dirty="0"/>
              <a:t> </a:t>
            </a:r>
            <a:r>
              <a:rPr lang="en-US" dirty="0" err="1"/>
              <a:t>hemijske</a:t>
            </a:r>
            <a:r>
              <a:rPr lang="en-US" dirty="0"/>
              <a:t> </a:t>
            </a:r>
            <a:r>
              <a:rPr lang="en-US" dirty="0" err="1"/>
              <a:t>otpornosti</a:t>
            </a:r>
            <a:r>
              <a:rPr lang="en-US" dirty="0"/>
              <a:t> </a:t>
            </a:r>
            <a:r>
              <a:rPr lang="en-US" dirty="0" err="1"/>
              <a:t>metala</a:t>
            </a:r>
            <a:r>
              <a:rPr lang="en-US" dirty="0"/>
              <a:t> </a:t>
            </a:r>
            <a:r>
              <a:rPr lang="en-US" dirty="0" err="1"/>
              <a:t>šava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plakiranih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pristupačnost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obe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):</a:t>
            </a:r>
          </a:p>
          <a:p>
            <a:pPr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Žleb</a:t>
            </a:r>
            <a:r>
              <a:rPr lang="en-US" dirty="0"/>
              <a:t>: V (</a:t>
            </a:r>
            <a:r>
              <a:rPr lang="en-US" dirty="0" err="1"/>
              <a:t>tanki</a:t>
            </a:r>
            <a:r>
              <a:rPr lang="en-US" dirty="0"/>
              <a:t>) </a:t>
            </a:r>
            <a:r>
              <a:rPr lang="en-US" dirty="0" err="1"/>
              <a:t>ili</a:t>
            </a:r>
            <a:r>
              <a:rPr lang="en-US" dirty="0"/>
              <a:t> X (</a:t>
            </a:r>
            <a:r>
              <a:rPr lang="en-US" dirty="0" err="1"/>
              <a:t>debeli</a:t>
            </a:r>
            <a:r>
              <a:rPr lang="en-US" dirty="0"/>
              <a:t>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slojevi</a:t>
            </a:r>
            <a:r>
              <a:rPr lang="en-US" dirty="0"/>
              <a:t>), </a:t>
            </a:r>
            <a:r>
              <a:rPr lang="en-US" dirty="0" err="1"/>
              <a:t>obrada</a:t>
            </a:r>
            <a:r>
              <a:rPr lang="en-US" dirty="0"/>
              <a:t> </a:t>
            </a:r>
            <a:r>
              <a:rPr lang="en-US" dirty="0" err="1"/>
              <a:t>glodanjem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brušenjem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Hemijski</a:t>
            </a:r>
            <a:r>
              <a:rPr lang="en-US" dirty="0"/>
              <a:t> </a:t>
            </a:r>
            <a:r>
              <a:rPr lang="en-US" dirty="0" err="1"/>
              <a:t>sastavi</a:t>
            </a:r>
            <a:r>
              <a:rPr lang="en-US" dirty="0"/>
              <a:t>: metal </a:t>
            </a:r>
            <a:r>
              <a:rPr lang="en-US" dirty="0" err="1"/>
              <a:t>šava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OM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odgovara</a:t>
            </a:r>
            <a:r>
              <a:rPr lang="en-US" dirty="0"/>
              <a:t> OM,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plakiranog</a:t>
            </a:r>
            <a:r>
              <a:rPr lang="en-US" dirty="0"/>
              <a:t> </a:t>
            </a:r>
            <a:r>
              <a:rPr lang="en-US" dirty="0" err="1"/>
              <a:t>sloja</a:t>
            </a:r>
            <a:r>
              <a:rPr lang="en-US" dirty="0"/>
              <a:t> </a:t>
            </a:r>
            <a:r>
              <a:rPr lang="en-US" dirty="0" err="1"/>
              <a:t>plakiranom</a:t>
            </a:r>
            <a:r>
              <a:rPr lang="en-US" dirty="0"/>
              <a:t> </a:t>
            </a:r>
            <a:r>
              <a:rPr lang="en-US" dirty="0" err="1"/>
              <a:t>sloju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veću</a:t>
            </a:r>
            <a:r>
              <a:rPr lang="en-US" dirty="0"/>
              <a:t> </a:t>
            </a:r>
            <a:r>
              <a:rPr lang="en-US" dirty="0" err="1"/>
              <a:t>debljinu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Redosled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: </a:t>
            </a:r>
            <a:r>
              <a:rPr lang="en-US" dirty="0" err="1"/>
              <a:t>prvo</a:t>
            </a:r>
            <a:r>
              <a:rPr lang="en-US" dirty="0"/>
              <a:t> OM, pa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. </a:t>
            </a:r>
            <a:r>
              <a:rPr lang="en-US" dirty="0" err="1"/>
              <a:t>Koreni</a:t>
            </a:r>
            <a:r>
              <a:rPr lang="en-US" dirty="0"/>
              <a:t> </a:t>
            </a:r>
            <a:r>
              <a:rPr lang="en-US" dirty="0" err="1"/>
              <a:t>zavar</a:t>
            </a:r>
            <a:r>
              <a:rPr lang="en-US" dirty="0"/>
              <a:t> OM se </a:t>
            </a:r>
            <a:r>
              <a:rPr lang="en-US" dirty="0" err="1"/>
              <a:t>izvodi</a:t>
            </a:r>
            <a:r>
              <a:rPr lang="en-US" dirty="0"/>
              <a:t>  </a:t>
            </a:r>
            <a:r>
              <a:rPr lang="en-US" dirty="0" err="1"/>
              <a:t>sa</a:t>
            </a:r>
            <a:r>
              <a:rPr lang="en-US" dirty="0"/>
              <a:t> DM za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 (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tamponski</a:t>
            </a:r>
            <a:r>
              <a:rPr lang="en-US" dirty="0"/>
              <a:t>/</a:t>
            </a:r>
            <a:r>
              <a:rPr lang="en-US" dirty="0" err="1"/>
              <a:t>pufer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), a </a:t>
            </a:r>
            <a:r>
              <a:rPr lang="en-US" dirty="0" err="1"/>
              <a:t>posle</a:t>
            </a:r>
            <a:r>
              <a:rPr lang="en-US" dirty="0"/>
              <a:t> DM za </a:t>
            </a:r>
            <a:r>
              <a:rPr lang="sr-Latn-RS" dirty="0" err="1"/>
              <a:t>plakirani</a:t>
            </a:r>
            <a:r>
              <a:rPr lang="sr-Latn-RS" dirty="0"/>
              <a:t> sloj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r>
              <a:rPr lang="en-US" dirty="0" err="1"/>
              <a:t>Unos</a:t>
            </a:r>
            <a:r>
              <a:rPr lang="en-US" dirty="0"/>
              <a:t> </a:t>
            </a:r>
            <a:r>
              <a:rPr lang="en-US" dirty="0" err="1"/>
              <a:t>toplote</a:t>
            </a:r>
            <a:r>
              <a:rPr lang="en-US" dirty="0"/>
              <a:t>: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manji</a:t>
            </a:r>
            <a:r>
              <a:rPr lang="en-US" dirty="0"/>
              <a:t> – DM male </a:t>
            </a:r>
            <a:r>
              <a:rPr lang="en-US" dirty="0" err="1"/>
              <a:t>debljine</a:t>
            </a:r>
            <a:r>
              <a:rPr lang="en-US" dirty="0"/>
              <a:t>, bez </a:t>
            </a:r>
            <a:r>
              <a:rPr lang="en-US" dirty="0" err="1"/>
              <a:t>njihanja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manja</a:t>
            </a:r>
            <a:r>
              <a:rPr lang="en-US" dirty="0"/>
              <a:t> </a:t>
            </a:r>
            <a:r>
              <a:rPr lang="en-US" dirty="0" err="1"/>
              <a:t>struja</a:t>
            </a:r>
            <a:r>
              <a:rPr lang="en-US" dirty="0"/>
              <a:t> (</a:t>
            </a:r>
            <a:r>
              <a:rPr lang="en-US" dirty="0" err="1"/>
              <a:t>manje</a:t>
            </a:r>
            <a:r>
              <a:rPr lang="en-US" dirty="0"/>
              <a:t> </a:t>
            </a:r>
            <a:r>
              <a:rPr lang="en-US" dirty="0" err="1"/>
              <a:t>mešanje</a:t>
            </a:r>
            <a:r>
              <a:rPr lang="en-US" dirty="0"/>
              <a:t>), </a:t>
            </a:r>
            <a:r>
              <a:rPr lang="en-US" dirty="0" err="1"/>
              <a:t>obično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prolaza</a:t>
            </a:r>
            <a:r>
              <a:rPr lang="en-US" dirty="0"/>
              <a:t>, </a:t>
            </a:r>
            <a:r>
              <a:rPr lang="en-US" dirty="0" err="1"/>
              <a:t>poslednji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sredini</a:t>
            </a:r>
            <a:r>
              <a:rPr lang="en-US" dirty="0"/>
              <a:t> MŠ </a:t>
            </a:r>
            <a:r>
              <a:rPr lang="en-US" dirty="0" err="1"/>
              <a:t>iznad</a:t>
            </a:r>
            <a:r>
              <a:rPr lang="en-US" dirty="0"/>
              <a:t> </a:t>
            </a:r>
            <a:r>
              <a:rPr lang="en-US" dirty="0" err="1"/>
              <a:t>prethodnih</a:t>
            </a:r>
            <a:r>
              <a:rPr lang="en-US" dirty="0"/>
              <a:t> (</a:t>
            </a:r>
            <a:r>
              <a:rPr lang="en-US" dirty="0" err="1"/>
              <a:t>otpuštanje</a:t>
            </a:r>
            <a:r>
              <a:rPr lang="en-US" dirty="0"/>
              <a:t> </a:t>
            </a:r>
            <a:r>
              <a:rPr lang="en-US" dirty="0" err="1"/>
              <a:t>prethodnih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principi</a:t>
            </a:r>
            <a:r>
              <a:rPr lang="en-US" dirty="0"/>
              <a:t> </a:t>
            </a:r>
            <a:r>
              <a:rPr lang="en-US" dirty="0" err="1"/>
              <a:t>zavarivanja</a:t>
            </a:r>
            <a:r>
              <a:rPr lang="en-US" dirty="0"/>
              <a:t> </a:t>
            </a:r>
            <a:r>
              <a:rPr lang="en-US" dirty="0" err="1"/>
              <a:t>plakiranih</a:t>
            </a:r>
            <a:r>
              <a:rPr lang="en-US" dirty="0"/>
              <a:t> </a:t>
            </a:r>
            <a:r>
              <a:rPr lang="en-US" dirty="0" err="1"/>
              <a:t>materijala</a:t>
            </a:r>
            <a:r>
              <a:rPr lang="en-US" dirty="0"/>
              <a:t> (</a:t>
            </a:r>
            <a:r>
              <a:rPr lang="en-US" dirty="0" err="1"/>
              <a:t>pristupačnost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jedne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):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Pristupačnost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plakirane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> – </a:t>
            </a:r>
            <a:r>
              <a:rPr lang="en-US" dirty="0" err="1"/>
              <a:t>ceo</a:t>
            </a:r>
            <a:r>
              <a:rPr lang="en-US" dirty="0"/>
              <a:t> </a:t>
            </a:r>
            <a:r>
              <a:rPr lang="en-US" dirty="0" err="1"/>
              <a:t>spoj</a:t>
            </a:r>
            <a:r>
              <a:rPr lang="en-US" dirty="0"/>
              <a:t> se </a:t>
            </a:r>
            <a:r>
              <a:rPr lang="en-US" dirty="0" err="1"/>
              <a:t>izvodi</a:t>
            </a:r>
            <a:r>
              <a:rPr lang="en-US" dirty="0"/>
              <a:t> DM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sloj</a:t>
            </a:r>
            <a:r>
              <a:rPr lang="en-US" dirty="0"/>
              <a:t>, </a:t>
            </a:r>
            <a:r>
              <a:rPr lang="en-US" dirty="0" err="1"/>
              <a:t>isto</a:t>
            </a:r>
            <a:r>
              <a:rPr lang="en-US" dirty="0"/>
              <a:t> </a:t>
            </a:r>
            <a:r>
              <a:rPr lang="en-US" dirty="0" err="1"/>
              <a:t>važi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limove</a:t>
            </a:r>
            <a:r>
              <a:rPr lang="en-US" dirty="0"/>
              <a:t> do 3 mm.</a:t>
            </a:r>
          </a:p>
          <a:p>
            <a:pPr>
              <a:buFontTx/>
              <a:buChar char="-"/>
            </a:pPr>
            <a:r>
              <a:rPr lang="en-US" dirty="0" err="1"/>
              <a:t>Pristupačna</a:t>
            </a:r>
            <a:r>
              <a:rPr lang="en-US" dirty="0"/>
              <a:t> </a:t>
            </a:r>
            <a:r>
              <a:rPr lang="en-US" dirty="0" err="1"/>
              <a:t>strana</a:t>
            </a:r>
            <a:r>
              <a:rPr lang="en-US" dirty="0"/>
              <a:t> osn.mat.: </a:t>
            </a:r>
            <a:r>
              <a:rPr lang="en-US" dirty="0" err="1"/>
              <a:t>žleb</a:t>
            </a:r>
            <a:r>
              <a:rPr lang="en-US" dirty="0"/>
              <a:t> je </a:t>
            </a:r>
            <a:r>
              <a:rPr lang="en-US" dirty="0" err="1"/>
              <a:t>širi</a:t>
            </a:r>
            <a:r>
              <a:rPr lang="en-US" dirty="0"/>
              <a:t> </a:t>
            </a:r>
            <a:r>
              <a:rPr lang="en-US" dirty="0" err="1"/>
              <a:t>tako</a:t>
            </a:r>
            <a:r>
              <a:rPr lang="en-US" dirty="0"/>
              <a:t> da se </a:t>
            </a:r>
            <a:r>
              <a:rPr lang="en-US" dirty="0" err="1"/>
              <a:t>plakirani</a:t>
            </a:r>
            <a:r>
              <a:rPr lang="en-US" dirty="0"/>
              <a:t> </a:t>
            </a:r>
            <a:r>
              <a:rPr lang="en-US" dirty="0" err="1"/>
              <a:t>materijal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zavariti</a:t>
            </a:r>
            <a:r>
              <a:rPr lang="en-US" dirty="0"/>
              <a:t> </a:t>
            </a:r>
            <a:r>
              <a:rPr lang="en-US" dirty="0" err="1"/>
              <a:t>srodnim</a:t>
            </a:r>
            <a:r>
              <a:rPr lang="en-US" dirty="0"/>
              <a:t> </a:t>
            </a:r>
            <a:r>
              <a:rPr lang="en-US" dirty="0" err="1"/>
              <a:t>materijalom</a:t>
            </a:r>
            <a:r>
              <a:rPr lang="en-US" dirty="0"/>
              <a:t>, </a:t>
            </a:r>
            <a:r>
              <a:rPr lang="en-US" dirty="0" err="1"/>
              <a:t>nanosi</a:t>
            </a:r>
            <a:r>
              <a:rPr lang="en-US" dirty="0"/>
              <a:t> se tampon </a:t>
            </a:r>
            <a:r>
              <a:rPr lang="en-US" dirty="0" err="1"/>
              <a:t>sloj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nastavlja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DM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osnovni</a:t>
            </a:r>
            <a:r>
              <a:rPr lang="en-US" dirty="0"/>
              <a:t> </a:t>
            </a:r>
            <a:r>
              <a:rPr lang="en-US" dirty="0" err="1"/>
              <a:t>materijal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2591</TotalTime>
  <Words>769</Words>
  <Application>Microsoft Office PowerPoint</Application>
  <PresentationFormat>On-screen Show (4:3)</PresentationFormat>
  <Paragraphs>98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Tehnologija spajanja savremenih materijala </vt:lpstr>
      <vt:lpstr>Zavarljivost čelika sa zaštitnim slojevima</vt:lpstr>
      <vt:lpstr>Prevlake </vt:lpstr>
      <vt:lpstr>Metalne prevlake i zavarivanje</vt:lpstr>
      <vt:lpstr>Organske i neorganske prevlake i zavarivanje</vt:lpstr>
      <vt:lpstr>Plakirani slojevi i zavarivanje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Obloge i zavarivanje</vt:lpstr>
      <vt:lpstr>PowerPoint Presentation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Tehnologija spajanja savremenih materijala</dc:title>
  <dc:creator>sebastijan</dc:creator>
  <cp:lastModifiedBy>Sebastian Baloš</cp:lastModifiedBy>
  <cp:revision>146</cp:revision>
  <dcterms:created xsi:type="dcterms:W3CDTF">2015-08-03T17:45:04Z</dcterms:created>
  <dcterms:modified xsi:type="dcterms:W3CDTF">2020-11-30T12:21:14Z</dcterms:modified>
</cp:coreProperties>
</file>