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2" r:id="rId29"/>
    <p:sldId id="296" r:id="rId30"/>
    <p:sldId id="299" r:id="rId31"/>
    <p:sldId id="300" r:id="rId32"/>
    <p:sldId id="302" r:id="rId33"/>
    <p:sldId id="304" r:id="rId34"/>
    <p:sldId id="30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42028-B873-4854-B4C8-5AF757F614B1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TEHNOLOGIJA MAŠINOGRADNJE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Specifičnosti</a:t>
            </a:r>
            <a:r>
              <a:rPr lang="en-US" dirty="0" smtClean="0"/>
              <a:t> </a:t>
            </a:r>
            <a:r>
              <a:rPr lang="en-US" dirty="0" err="1" smtClean="0"/>
              <a:t>izvođenja</a:t>
            </a:r>
            <a:r>
              <a:rPr lang="en-US" dirty="0" smtClean="0"/>
              <a:t> </a:t>
            </a:r>
            <a:r>
              <a:rPr lang="en-US" dirty="0" err="1" smtClean="0"/>
              <a:t>šavova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713157" y="1655798"/>
            <a:ext cx="7287843" cy="4668802"/>
            <a:chOff x="304800" y="1540129"/>
            <a:chExt cx="7287843" cy="4668802"/>
          </a:xfrm>
        </p:grpSpPr>
        <p:grpSp>
          <p:nvGrpSpPr>
            <p:cNvPr id="4" name="Group 7"/>
            <p:cNvGrpSpPr/>
            <p:nvPr/>
          </p:nvGrpSpPr>
          <p:grpSpPr>
            <a:xfrm>
              <a:off x="1219200" y="1540129"/>
              <a:ext cx="6373443" cy="3185296"/>
              <a:chOff x="1246557" y="1540129"/>
              <a:chExt cx="6373443" cy="3185296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1246557" y="1540129"/>
                <a:ext cx="5743604" cy="3185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58000" y="2571690"/>
                <a:ext cx="7620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mm</a:t>
                </a:r>
                <a:endParaRPr lang="en-US" sz="2000" i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05600" y="3562290"/>
                <a:ext cx="7620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mm</a:t>
                </a:r>
                <a:endParaRPr lang="en-US" sz="2000" i="1" dirty="0"/>
              </a:p>
            </p:txBody>
          </p:sp>
        </p:grpSp>
        <p:sp>
          <p:nvSpPr>
            <p:cNvPr id="9" name="Right Brace 8"/>
            <p:cNvSpPr/>
            <p:nvPr/>
          </p:nvSpPr>
          <p:spPr>
            <a:xfrm rot="5400000">
              <a:off x="1790700" y="4152900"/>
              <a:ext cx="685800" cy="182880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5105400" y="3429000"/>
              <a:ext cx="685800" cy="327660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55626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Izvođenje</a:t>
              </a:r>
              <a:r>
                <a:rPr lang="en-US" dirty="0" smtClean="0"/>
                <a:t> </a:t>
              </a:r>
              <a:r>
                <a:rPr lang="en-US" dirty="0" err="1" smtClean="0"/>
                <a:t>šavova</a:t>
              </a:r>
              <a:r>
                <a:rPr lang="en-US" dirty="0" smtClean="0"/>
                <a:t> </a:t>
              </a:r>
              <a:r>
                <a:rPr lang="en-US" dirty="0" err="1" smtClean="0"/>
                <a:t>bez</a:t>
              </a:r>
              <a:r>
                <a:rPr lang="en-US" dirty="0" smtClean="0"/>
                <a:t> </a:t>
              </a:r>
              <a:r>
                <a:rPr lang="en-US" dirty="0" err="1" smtClean="0"/>
                <a:t>ili</a:t>
              </a:r>
              <a:r>
                <a:rPr lang="en-US" dirty="0" smtClean="0"/>
                <a:t> </a:t>
              </a:r>
              <a:r>
                <a:rPr lang="en-US" dirty="0" err="1" smtClean="0"/>
                <a:t>sa</a:t>
              </a:r>
              <a:r>
                <a:rPr lang="en-US" dirty="0" smtClean="0"/>
                <a:t> </a:t>
              </a:r>
              <a:r>
                <a:rPr lang="en-US" dirty="0" err="1" smtClean="0"/>
                <a:t>dodatnim</a:t>
              </a:r>
              <a:r>
                <a:rPr lang="en-US" dirty="0" smtClean="0"/>
                <a:t> </a:t>
              </a:r>
              <a:r>
                <a:rPr lang="en-US" dirty="0" err="1" smtClean="0"/>
                <a:t>materijalom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0" y="55626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Izvođenje</a:t>
              </a:r>
              <a:r>
                <a:rPr lang="en-US" dirty="0" smtClean="0"/>
                <a:t> </a:t>
              </a:r>
              <a:r>
                <a:rPr lang="en-US" dirty="0" err="1" smtClean="0"/>
                <a:t>šavova</a:t>
              </a:r>
              <a:r>
                <a:rPr lang="en-US" dirty="0" smtClean="0"/>
                <a:t> </a:t>
              </a:r>
              <a:r>
                <a:rPr lang="en-US" dirty="0" err="1" smtClean="0"/>
                <a:t>sa</a:t>
              </a:r>
              <a:r>
                <a:rPr lang="en-US" dirty="0" smtClean="0"/>
                <a:t> </a:t>
              </a:r>
              <a:r>
                <a:rPr lang="en-US" dirty="0" err="1" smtClean="0"/>
                <a:t>dodatnim</a:t>
              </a:r>
              <a:r>
                <a:rPr lang="en-US" dirty="0" smtClean="0"/>
                <a:t> </a:t>
              </a:r>
              <a:r>
                <a:rPr lang="en-US" dirty="0" err="1" smtClean="0"/>
                <a:t>materijalom</a:t>
              </a:r>
              <a:endParaRPr lang="en-US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447800" y="1524000"/>
            <a:ext cx="2286000" cy="2286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114800" y="1524000"/>
            <a:ext cx="3657600" cy="3429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47800" y="3886200"/>
            <a:ext cx="22860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Prednosti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, </a:t>
            </a:r>
            <a:r>
              <a:rPr lang="en-US" dirty="0" err="1" smtClean="0"/>
              <a:t>navarivanje</a:t>
            </a:r>
            <a:r>
              <a:rPr lang="en-US" dirty="0" smtClean="0"/>
              <a:t>, </a:t>
            </a:r>
            <a:r>
              <a:rPr lang="en-US" dirty="0" err="1" smtClean="0"/>
              <a:t>rezanje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tvrdo</a:t>
            </a:r>
            <a:r>
              <a:rPr lang="en-US" dirty="0" smtClean="0"/>
              <a:t> </a:t>
            </a:r>
            <a:r>
              <a:rPr lang="en-US" dirty="0" err="1" smtClean="0"/>
              <a:t>lemljenje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REL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debljina</a:t>
            </a:r>
            <a:r>
              <a:rPr lang="en-US" dirty="0" smtClean="0"/>
              <a:t> </a:t>
            </a:r>
            <a:r>
              <a:rPr lang="en-US" dirty="0" err="1" smtClean="0"/>
              <a:t>limova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cevi</a:t>
            </a:r>
            <a:r>
              <a:rPr lang="en-US" dirty="0" smtClean="0"/>
              <a:t> do 1,5 mm</a:t>
            </a:r>
          </a:p>
          <a:p>
            <a:pPr>
              <a:buFontTx/>
              <a:buChar char="-"/>
            </a:pP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fokusiran</a:t>
            </a:r>
            <a:r>
              <a:rPr lang="en-US" dirty="0" smtClean="0"/>
              <a:t> </a:t>
            </a:r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uzrokuje</a:t>
            </a:r>
            <a:r>
              <a:rPr lang="en-US" dirty="0" smtClean="0"/>
              <a:t> </a:t>
            </a:r>
            <a:r>
              <a:rPr lang="en-US" dirty="0" err="1" smtClean="0"/>
              <a:t>velik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sporo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sprečava</a:t>
            </a:r>
            <a:r>
              <a:rPr lang="en-US" dirty="0" smtClean="0"/>
              <a:t> </a:t>
            </a:r>
            <a:r>
              <a:rPr lang="en-US" dirty="0" err="1" smtClean="0"/>
              <a:t>pojavu</a:t>
            </a:r>
            <a:r>
              <a:rPr lang="en-US" dirty="0" smtClean="0"/>
              <a:t> </a:t>
            </a:r>
            <a:r>
              <a:rPr lang="en-US" dirty="0" err="1" smtClean="0"/>
              <a:t>martenzita</a:t>
            </a:r>
            <a:r>
              <a:rPr lang="en-US" dirty="0" smtClean="0"/>
              <a:t> u ZUT-u.</a:t>
            </a:r>
          </a:p>
          <a:p>
            <a:pPr>
              <a:buFontTx/>
              <a:buChar char="-"/>
            </a:pPr>
            <a:r>
              <a:rPr lang="en-US" dirty="0" err="1" smtClean="0"/>
              <a:t>Nezamenljiv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reparaturna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terenu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, </a:t>
            </a:r>
            <a:r>
              <a:rPr lang="en-US" dirty="0" err="1" smtClean="0"/>
              <a:t>obojenih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(pre </a:t>
            </a:r>
            <a:r>
              <a:rPr lang="en-US" dirty="0" err="1" smtClean="0"/>
              <a:t>svega</a:t>
            </a:r>
            <a:r>
              <a:rPr lang="en-US" dirty="0" smtClean="0"/>
              <a:t> </a:t>
            </a:r>
            <a:r>
              <a:rPr lang="en-US" dirty="0" err="1" smtClean="0"/>
              <a:t>leg.Al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Cu), </a:t>
            </a:r>
            <a:r>
              <a:rPr lang="en-US" dirty="0" err="1" smtClean="0"/>
              <a:t>livenih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Nedostaci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fokusiran</a:t>
            </a:r>
            <a:r>
              <a:rPr lang="en-US" dirty="0" smtClean="0"/>
              <a:t> </a:t>
            </a:r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zavarivačkog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uzrokuje</a:t>
            </a:r>
            <a:r>
              <a:rPr lang="en-US" dirty="0" smtClean="0"/>
              <a:t> </a:t>
            </a:r>
            <a:r>
              <a:rPr lang="en-US" dirty="0" err="1" smtClean="0"/>
              <a:t>širok</a:t>
            </a:r>
            <a:r>
              <a:rPr lang="en-US" dirty="0" smtClean="0"/>
              <a:t> ZUT, </a:t>
            </a:r>
            <a:r>
              <a:rPr lang="en-US" dirty="0" err="1" smtClean="0"/>
              <a:t>sporo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pojave</a:t>
            </a:r>
            <a:r>
              <a:rPr lang="en-US" dirty="0" smtClean="0"/>
              <a:t> </a:t>
            </a:r>
            <a:r>
              <a:rPr lang="en-US" dirty="0" err="1" smtClean="0"/>
              <a:t>Vidmanštetenove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tankih</a:t>
            </a:r>
            <a:r>
              <a:rPr lang="en-US" dirty="0" smtClean="0"/>
              <a:t> </a:t>
            </a:r>
            <a:r>
              <a:rPr lang="en-US" dirty="0" err="1" smtClean="0"/>
              <a:t>limova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obojenih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lošiji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TIG-a</a:t>
            </a:r>
          </a:p>
          <a:p>
            <a:pPr>
              <a:buFontTx/>
              <a:buChar char="-"/>
            </a:pPr>
            <a:r>
              <a:rPr lang="en-US" dirty="0" err="1" smtClean="0"/>
              <a:t>Produktivnost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debljine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5 mm </a:t>
            </a:r>
            <a:r>
              <a:rPr lang="en-US" dirty="0" err="1" smtClean="0"/>
              <a:t>manja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REL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80000">
            <a:off x="3642439" y="1699405"/>
            <a:ext cx="5415973" cy="49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Ručno-elektrolučno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(REL </a:t>
            </a:r>
            <a:r>
              <a:rPr lang="en-US" dirty="0" err="1" smtClean="0"/>
              <a:t>ili</a:t>
            </a:r>
            <a:r>
              <a:rPr lang="en-US" dirty="0" smtClean="0"/>
              <a:t> E </a:t>
            </a:r>
            <a:r>
              <a:rPr lang="en-US" dirty="0" err="1" smtClean="0"/>
              <a:t>postupak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953000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Elektroda</a:t>
            </a:r>
            <a:r>
              <a:rPr lang="en-US" sz="2800" dirty="0" smtClean="0"/>
              <a:t> se </a:t>
            </a:r>
            <a:r>
              <a:rPr lang="en-US" sz="2800" dirty="0" err="1" smtClean="0"/>
              <a:t>topi</a:t>
            </a:r>
            <a:r>
              <a:rPr lang="en-US" sz="2800" dirty="0" smtClean="0"/>
              <a:t> pod </a:t>
            </a:r>
            <a:r>
              <a:rPr lang="en-US" sz="2800" dirty="0" err="1" smtClean="0"/>
              <a:t>dejstvom</a:t>
            </a:r>
            <a:r>
              <a:rPr lang="en-US" sz="2800" dirty="0" smtClean="0"/>
              <a:t> </a:t>
            </a:r>
            <a:r>
              <a:rPr lang="en-US" sz="2800" dirty="0" err="1" smtClean="0"/>
              <a:t>el.luka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Elektroda</a:t>
            </a:r>
            <a:r>
              <a:rPr lang="en-US" sz="2800" dirty="0" smtClean="0"/>
              <a:t> se </a:t>
            </a:r>
            <a:r>
              <a:rPr lang="en-US" sz="2800" dirty="0" err="1" smtClean="0"/>
              <a:t>sastoji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1.</a:t>
            </a:r>
            <a:r>
              <a:rPr lang="sr-Latn-CS" sz="2800" dirty="0" smtClean="0"/>
              <a:t> </a:t>
            </a:r>
            <a:r>
              <a:rPr lang="en-US" sz="2800" dirty="0" err="1" smtClean="0"/>
              <a:t>jezgra</a:t>
            </a:r>
            <a:r>
              <a:rPr lang="en-US" sz="2800" dirty="0" smtClean="0"/>
              <a:t> </a:t>
            </a:r>
            <a:r>
              <a:rPr lang="en-US" sz="2800" dirty="0" err="1" smtClean="0"/>
              <a:t>prečnika</a:t>
            </a:r>
            <a:r>
              <a:rPr lang="en-US" sz="2800" dirty="0" smtClean="0"/>
              <a:t> 2-6 mm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 err="1" smtClean="0"/>
              <a:t>popunjava</a:t>
            </a:r>
            <a:r>
              <a:rPr lang="en-US" sz="2800" dirty="0" smtClean="0"/>
              <a:t> </a:t>
            </a:r>
            <a:r>
              <a:rPr lang="en-US" sz="2800" dirty="0" err="1" smtClean="0"/>
              <a:t>žleb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delom</a:t>
            </a:r>
            <a:r>
              <a:rPr lang="en-US" sz="2800" dirty="0" smtClean="0"/>
              <a:t> </a:t>
            </a:r>
            <a:r>
              <a:rPr lang="en-US" sz="2800" dirty="0" err="1" smtClean="0"/>
              <a:t>osnovnog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r>
              <a:rPr lang="en-US" sz="2800" dirty="0" smtClean="0"/>
              <a:t> </a:t>
            </a:r>
            <a:r>
              <a:rPr lang="en-US" sz="2800" dirty="0" err="1" smtClean="0"/>
              <a:t>obrazuje</a:t>
            </a:r>
            <a:r>
              <a:rPr lang="en-US" sz="2800" dirty="0" smtClean="0"/>
              <a:t> </a:t>
            </a:r>
            <a:r>
              <a:rPr lang="en-US" sz="2800" dirty="0" err="1" smtClean="0"/>
              <a:t>šav</a:t>
            </a:r>
            <a:r>
              <a:rPr lang="en-US" sz="2800" dirty="0" smtClean="0"/>
              <a:t>  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2.</a:t>
            </a:r>
            <a:r>
              <a:rPr lang="sr-Latn-CS" sz="2800" dirty="0" smtClean="0"/>
              <a:t> </a:t>
            </a:r>
            <a:r>
              <a:rPr lang="en-US" sz="2800" dirty="0" err="1" smtClean="0"/>
              <a:t>obloge</a:t>
            </a:r>
            <a:r>
              <a:rPr lang="en-US" sz="2800" dirty="0" smtClean="0"/>
              <a:t> </a:t>
            </a:r>
            <a:r>
              <a:rPr lang="en-US" sz="2800" dirty="0" err="1" smtClean="0"/>
              <a:t>koja</a:t>
            </a:r>
            <a:r>
              <a:rPr lang="en-US" sz="2800" dirty="0" smtClean="0"/>
              <a:t> </a:t>
            </a:r>
            <a:r>
              <a:rPr lang="en-US" sz="2800" dirty="0" err="1" smtClean="0"/>
              <a:t>obrazuje</a:t>
            </a:r>
            <a:r>
              <a:rPr lang="en-US" sz="2800" dirty="0" smtClean="0"/>
              <a:t> </a:t>
            </a:r>
            <a:r>
              <a:rPr lang="en-US" sz="2800" dirty="0" err="1" smtClean="0"/>
              <a:t>trosku</a:t>
            </a:r>
            <a:r>
              <a:rPr lang="en-US" sz="2800" dirty="0" smtClean="0"/>
              <a:t> </a:t>
            </a:r>
            <a:r>
              <a:rPr lang="en-US" sz="2800" dirty="0" err="1" smtClean="0"/>
              <a:t>nad</a:t>
            </a:r>
            <a:r>
              <a:rPr lang="en-US" sz="2800" dirty="0" smtClean="0"/>
              <a:t> </a:t>
            </a:r>
            <a:r>
              <a:rPr lang="en-US" sz="2800" dirty="0" err="1" smtClean="0"/>
              <a:t>šavom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114800" cy="5821363"/>
          </a:xfrm>
        </p:spPr>
        <p:txBody>
          <a:bodyPr>
            <a:normAutofit/>
          </a:bodyPr>
          <a:lstStyle/>
          <a:p>
            <a:r>
              <a:rPr lang="sr-Latn-CS" sz="2400" u="sng" dirty="0" smtClean="0"/>
              <a:t>Prava polarnost</a:t>
            </a:r>
            <a:r>
              <a:rPr lang="sr-Latn-CS" sz="2400" dirty="0" smtClean="0"/>
              <a:t>, primena kod zavarivanja: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Čelici</a:t>
            </a:r>
            <a:r>
              <a:rPr lang="en-US" sz="2400" dirty="0" smtClean="0"/>
              <a:t>: </a:t>
            </a:r>
            <a:r>
              <a:rPr lang="en-US" sz="2400" dirty="0" err="1" smtClean="0"/>
              <a:t>niskougljenični</a:t>
            </a:r>
            <a:r>
              <a:rPr lang="en-US" sz="2400" dirty="0" smtClean="0"/>
              <a:t>, </a:t>
            </a:r>
            <a:r>
              <a:rPr lang="en-US" sz="2400" dirty="0" err="1" smtClean="0"/>
              <a:t>niskolegirani</a:t>
            </a:r>
            <a:r>
              <a:rPr lang="en-US" sz="2400" dirty="0" smtClean="0"/>
              <a:t>, </a:t>
            </a:r>
            <a:r>
              <a:rPr lang="en-US" sz="2400" dirty="0" err="1" smtClean="0"/>
              <a:t>mikrolegirani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intenzivnije</a:t>
            </a:r>
            <a:r>
              <a:rPr lang="en-US" sz="2400" dirty="0" smtClean="0"/>
              <a:t> </a:t>
            </a:r>
            <a:r>
              <a:rPr lang="en-US" sz="2400" dirty="0" err="1" smtClean="0"/>
              <a:t>zagrevanje</a:t>
            </a:r>
            <a:r>
              <a:rPr lang="en-US" sz="2400" dirty="0" smtClean="0"/>
              <a:t> </a:t>
            </a:r>
            <a:r>
              <a:rPr lang="en-US" sz="2400" dirty="0" err="1" smtClean="0"/>
              <a:t>osnovnog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veći</a:t>
            </a:r>
            <a:r>
              <a:rPr lang="en-US" sz="2400" dirty="0" smtClean="0"/>
              <a:t> </a:t>
            </a:r>
            <a:r>
              <a:rPr lang="en-US" sz="2400" dirty="0" err="1" smtClean="0"/>
              <a:t>uvar</a:t>
            </a:r>
            <a:r>
              <a:rPr lang="en-US" sz="2400" dirty="0" smtClean="0"/>
              <a:t>)</a:t>
            </a:r>
            <a:endParaRPr lang="sr-Latn-C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24400" y="304800"/>
            <a:ext cx="41148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CS" sz="2400" u="sng" dirty="0" smtClean="0"/>
              <a:t>Obrnuta</a:t>
            </a:r>
            <a:r>
              <a:rPr kumimoji="0" lang="sr-Latn-C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polarnost</a:t>
            </a: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primena kod zavarivanja: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 smtClean="0"/>
              <a:t>Nerđajući</a:t>
            </a:r>
            <a:r>
              <a:rPr lang="en-US" sz="2400" dirty="0" smtClean="0"/>
              <a:t> </a:t>
            </a:r>
            <a:r>
              <a:rPr lang="en-US" sz="2400" dirty="0" err="1" smtClean="0"/>
              <a:t>čelici</a:t>
            </a: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 smtClean="0"/>
              <a:t>Legure</a:t>
            </a:r>
            <a:r>
              <a:rPr lang="en-US" sz="2400" dirty="0" smtClean="0"/>
              <a:t> </a:t>
            </a:r>
            <a:r>
              <a:rPr lang="en-US" sz="2400" dirty="0" err="1" smtClean="0"/>
              <a:t>aluminijuma</a:t>
            </a: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Legure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bakra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(</a:t>
            </a:r>
            <a:r>
              <a:rPr lang="en-US" sz="2400" dirty="0" err="1" smtClean="0"/>
              <a:t>razbijanje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površinskog</a:t>
            </a:r>
            <a:r>
              <a:rPr lang="en-US" sz="2400" dirty="0" smtClean="0"/>
              <a:t> </a:t>
            </a:r>
            <a:r>
              <a:rPr lang="en-US" sz="2400" dirty="0" err="1" smtClean="0"/>
              <a:t>oksidnog</a:t>
            </a:r>
            <a:r>
              <a:rPr lang="en-US" sz="2400" dirty="0" smtClean="0"/>
              <a:t> </a:t>
            </a:r>
            <a:r>
              <a:rPr lang="en-US" sz="2400" dirty="0" err="1" smtClean="0"/>
              <a:t>sloja</a:t>
            </a:r>
            <a:r>
              <a:rPr lang="en-US" sz="2400" dirty="0" smtClean="0"/>
              <a:t>)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09600" y="3276600"/>
            <a:ext cx="7571509" cy="3530764"/>
            <a:chOff x="609600" y="3073637"/>
            <a:chExt cx="7571509" cy="35307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540000">
              <a:off x="609600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5212189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6"/>
            <p:cNvSpPr/>
            <p:nvPr/>
          </p:nvSpPr>
          <p:spPr>
            <a:xfrm>
              <a:off x="2660073" y="3519055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239000" y="3505200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-</a:t>
              </a:r>
              <a:endParaRPr lang="sr-Latn-C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5496580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-</a:t>
              </a:r>
              <a:endParaRPr lang="sr-Latn-C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54965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+</a:t>
              </a:r>
              <a:endParaRPr lang="sr-Latn-C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+</a:t>
              </a:r>
              <a:endParaRPr lang="sr-Latn-CS" sz="2800" b="1" dirty="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209800" y="4800600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</a:t>
              </a:r>
              <a:endParaRPr lang="en-US" sz="800" dirty="0"/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6781800" y="4724400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</a:t>
              </a:r>
              <a:endParaRPr lang="en-US" sz="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9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2294374" y="6032031"/>
              <a:ext cx="10769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9" name="Rectangle 18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 smtClean="0"/>
              <a:t>Jezgro elektrode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-izrađuje se od vučene žice</a:t>
            </a:r>
          </a:p>
          <a:p>
            <a:pPr>
              <a:buNone/>
            </a:pPr>
            <a:r>
              <a:rPr lang="sr-Latn-CS" dirty="0" smtClean="0"/>
              <a:t>-čelično jezgro se izrađuje od niskougljeničnog, nisko i visoko legiranog čelika (sadržaj C do 0,12 %)</a:t>
            </a:r>
          </a:p>
          <a:p>
            <a:pPr>
              <a:buNone/>
            </a:pPr>
            <a:r>
              <a:rPr lang="sr-Latn-CS" dirty="0" smtClean="0"/>
              <a:t>-jezgra od legura obojenih metala: Cu, Al,...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657600"/>
          </a:xfrm>
        </p:spPr>
        <p:txBody>
          <a:bodyPr>
            <a:normAutofit fontScale="85000" lnSpcReduction="20000"/>
          </a:bodyPr>
          <a:lstStyle/>
          <a:p>
            <a:r>
              <a:rPr lang="sr-Latn-CS" u="sng" dirty="0" smtClean="0"/>
              <a:t>Obloga elektrode</a:t>
            </a:r>
            <a:r>
              <a:rPr lang="sr-Latn-CS" dirty="0" smtClean="0"/>
              <a:t>: -uloga obloge je: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Obrazovanje zaštitne troske:</a:t>
            </a:r>
          </a:p>
          <a:p>
            <a:pPr marL="514350" indent="-514350">
              <a:buNone/>
            </a:pPr>
            <a:r>
              <a:rPr lang="sr-Latn-CS" dirty="0" smtClean="0"/>
              <a:t>	- zaštita tečnog metala od uticaja gasova</a:t>
            </a:r>
          </a:p>
          <a:p>
            <a:pPr marL="514350" indent="-514350">
              <a:buNone/>
            </a:pPr>
            <a:r>
              <a:rPr lang="sr-Latn-CS" dirty="0" smtClean="0"/>
              <a:t>	- izdvaja kiseonik, azot, sumpor, fosfor iz rastopa;</a:t>
            </a:r>
          </a:p>
          <a:p>
            <a:pPr marL="514350" indent="-514350">
              <a:buNone/>
            </a:pPr>
            <a:r>
              <a:rPr lang="sr-Latn-CS" dirty="0" smtClean="0"/>
              <a:t>	- legira rastop dodavanjem npr. Si i Ti koji usitnjavaju strukturu</a:t>
            </a:r>
          </a:p>
          <a:p>
            <a:pPr marL="514350" indent="-514350">
              <a:buNone/>
            </a:pPr>
            <a:r>
              <a:rPr lang="sr-Latn-CS" dirty="0" smtClean="0"/>
              <a:t>2.   Snižavanje potencijala jonizacije prostora između elektrode i osnovnog materijala, čime se povećava stabilnost luka</a:t>
            </a:r>
            <a:endParaRPr lang="sr-Latn-C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114800"/>
            <a:ext cx="59436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Vrste elektrod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prema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tipu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obloge</a:t>
            </a:r>
            <a:r>
              <a:rPr kumimoji="0" lang="sr-Latn-C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Oksidne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Kisele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Celulozne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Rutilne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Bazične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723606" y="5715794"/>
            <a:ext cx="1981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0" y="50292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Porast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meh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osobina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cene</a:t>
            </a:r>
            <a:endParaRPr 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r>
              <a:rPr lang="sr-Latn-CS" u="sng" dirty="0" smtClean="0"/>
              <a:t>Prednosti REL:</a:t>
            </a:r>
          </a:p>
          <a:p>
            <a:pPr>
              <a:buNone/>
            </a:pPr>
            <a:r>
              <a:rPr lang="sr-Latn-CS" dirty="0" smtClean="0"/>
              <a:t>	</a:t>
            </a:r>
          </a:p>
          <a:p>
            <a:pPr>
              <a:buFontTx/>
              <a:buChar char="-"/>
            </a:pPr>
            <a:r>
              <a:rPr lang="sr-Latn-CS" dirty="0" smtClean="0"/>
              <a:t>univerzalna metoda: za zavarivanje, navarivanje i rezanje</a:t>
            </a:r>
          </a:p>
          <a:p>
            <a:pPr>
              <a:buFontTx/>
              <a:buChar char="-"/>
            </a:pPr>
            <a:r>
              <a:rPr lang="sr-Latn-CS" dirty="0" smtClean="0"/>
              <a:t>širok dijapazon elektroda (dodatnog materijala), za zavarivanje praktično svih metala i legura metala</a:t>
            </a:r>
          </a:p>
          <a:p>
            <a:pPr>
              <a:buFontTx/>
              <a:buChar char="-"/>
            </a:pPr>
            <a:r>
              <a:rPr lang="sr-Latn-CS" dirty="0" smtClean="0"/>
              <a:t>mogućnost zavarivanja pod vodom, položenom elektrodom i gravitaciono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 smtClean="0"/>
              <a:t>Nedostaci REL</a:t>
            </a:r>
            <a:r>
              <a:rPr lang="sr-Latn-CS" dirty="0" smtClean="0"/>
              <a:t>:</a:t>
            </a:r>
          </a:p>
          <a:p>
            <a:pPr>
              <a:buFontTx/>
              <a:buChar char="-"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Manja brzina zavarivanja u odnosu na druge metode elektrolučnog zav.zbog čišćenja troske (traje koliko i zavarivanje)</a:t>
            </a:r>
          </a:p>
          <a:p>
            <a:pPr>
              <a:buFontTx/>
              <a:buChar char="-"/>
            </a:pPr>
            <a:r>
              <a:rPr lang="sr-Latn-CS" dirty="0" smtClean="0"/>
              <a:t>Pri zavarivanju u više prolaza (zavara ili slojeva) potrebno detaljno čišćenje prethodnih slojeva da se ne bi zadržala troska</a:t>
            </a:r>
            <a:endParaRPr lang="en-US" dirty="0" smtClean="0"/>
          </a:p>
          <a:p>
            <a:pPr>
              <a:buFontTx/>
              <a:buChar char="-"/>
            </a:pPr>
            <a:r>
              <a:rPr lang="sr-Latn-CS" dirty="0" smtClean="0"/>
              <a:t>Pojava značajnih deformacija pri većem unosu toplote</a:t>
            </a:r>
          </a:p>
          <a:p>
            <a:pPr>
              <a:buFontTx/>
              <a:buChar char="-"/>
            </a:pPr>
            <a:r>
              <a:rPr lang="sr-Latn-CS" dirty="0" smtClean="0"/>
              <a:t> Nije pogodna metoda za zavarivanje relativno tankog osnovnog materijala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u </a:t>
            </a:r>
            <a:r>
              <a:rPr lang="en-US" dirty="0" err="1" smtClean="0"/>
              <a:t>aktivnom</a:t>
            </a:r>
            <a:r>
              <a:rPr lang="en-US" dirty="0" smtClean="0"/>
              <a:t> </a:t>
            </a:r>
            <a:r>
              <a:rPr lang="en-US" dirty="0" err="1" smtClean="0"/>
              <a:t>gasu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topljivom</a:t>
            </a:r>
            <a:r>
              <a:rPr lang="en-US" dirty="0" smtClean="0"/>
              <a:t> </a:t>
            </a:r>
            <a:r>
              <a:rPr lang="en-US" dirty="0" err="1" smtClean="0"/>
              <a:t>elektrodom</a:t>
            </a:r>
            <a:r>
              <a:rPr lang="en-US" dirty="0" smtClean="0"/>
              <a:t> (MAG)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Elektrodna</a:t>
            </a:r>
            <a:r>
              <a:rPr lang="en-US" dirty="0" smtClean="0"/>
              <a:t> </a:t>
            </a:r>
            <a:r>
              <a:rPr lang="en-US" dirty="0" err="1" smtClean="0"/>
              <a:t>žica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u </a:t>
            </a:r>
            <a:r>
              <a:rPr lang="en-US" dirty="0" err="1" smtClean="0"/>
              <a:t>buntu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dodaje</a:t>
            </a:r>
            <a:r>
              <a:rPr lang="en-US" dirty="0" smtClean="0"/>
              <a:t> se </a:t>
            </a:r>
            <a:r>
              <a:rPr lang="en-US" dirty="0" err="1" smtClean="0"/>
              <a:t>kontinualno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elektrodne</a:t>
            </a:r>
            <a:r>
              <a:rPr lang="en-US" dirty="0" smtClean="0"/>
              <a:t> </a:t>
            </a:r>
            <a:r>
              <a:rPr lang="en-US" dirty="0" err="1" smtClean="0"/>
              <a:t>žice</a:t>
            </a:r>
            <a:r>
              <a:rPr lang="en-US" dirty="0" smtClean="0"/>
              <a:t> se </a:t>
            </a:r>
            <a:r>
              <a:rPr lang="en-US" dirty="0" err="1" smtClean="0"/>
              <a:t>dovodi</a:t>
            </a:r>
            <a:r>
              <a:rPr lang="en-US" dirty="0" smtClean="0"/>
              <a:t> </a:t>
            </a:r>
            <a:r>
              <a:rPr lang="en-US" dirty="0" err="1" smtClean="0"/>
              <a:t>aktivni</a:t>
            </a:r>
            <a:r>
              <a:rPr lang="en-US" dirty="0" smtClean="0"/>
              <a:t> gas (</a:t>
            </a:r>
            <a:r>
              <a:rPr lang="en-US" dirty="0" err="1" smtClean="0"/>
              <a:t>ugljen-dioksid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1458" y="3733800"/>
            <a:ext cx="556014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Nastavne</a:t>
            </a:r>
            <a:r>
              <a:rPr lang="en-US" dirty="0" smtClean="0"/>
              <a:t> </a:t>
            </a:r>
            <a:r>
              <a:rPr lang="en-US" dirty="0" err="1" smtClean="0"/>
              <a:t>jedinice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 err="1"/>
              <a:t>Zavarivanje</a:t>
            </a:r>
            <a:r>
              <a:rPr lang="en-US" sz="3400" dirty="0"/>
              <a:t> – </a:t>
            </a:r>
            <a:r>
              <a:rPr lang="en-US" sz="3400" dirty="0" err="1" smtClean="0"/>
              <a:t>Definicija</a:t>
            </a:r>
            <a:r>
              <a:rPr lang="en-US" sz="3400" dirty="0" smtClean="0"/>
              <a:t>, </a:t>
            </a:r>
            <a:r>
              <a:rPr lang="en-US" sz="3400" dirty="0" err="1"/>
              <a:t>klasifikacija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primena</a:t>
            </a:r>
            <a:endParaRPr lang="en-US" sz="3400" dirty="0"/>
          </a:p>
          <a:p>
            <a:pPr lvl="0"/>
            <a:r>
              <a:rPr lang="en-US" sz="3400" dirty="0" err="1"/>
              <a:t>Materijali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njihovo</a:t>
            </a:r>
            <a:r>
              <a:rPr lang="en-US" sz="3400" dirty="0"/>
              <a:t> </a:t>
            </a:r>
            <a:r>
              <a:rPr lang="en-US" sz="3400" dirty="0" err="1"/>
              <a:t>ponašanje</a:t>
            </a:r>
            <a:r>
              <a:rPr lang="en-US" sz="3400" dirty="0"/>
              <a:t> </a:t>
            </a:r>
            <a:r>
              <a:rPr lang="en-US" sz="3400" dirty="0" err="1"/>
              <a:t>pri</a:t>
            </a:r>
            <a:r>
              <a:rPr lang="en-US" sz="3400" dirty="0"/>
              <a:t> </a:t>
            </a:r>
            <a:r>
              <a:rPr lang="en-US" sz="3400" dirty="0" err="1" smtClean="0"/>
              <a:t>zavarivanju</a:t>
            </a:r>
            <a:endParaRPr lang="en-US" sz="3400" dirty="0"/>
          </a:p>
          <a:p>
            <a:pPr lvl="0"/>
            <a:r>
              <a:rPr lang="en-US" sz="3400" dirty="0" err="1"/>
              <a:t>Konstruisanje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proračun</a:t>
            </a:r>
            <a:r>
              <a:rPr lang="en-US" sz="3400" dirty="0"/>
              <a:t> (</a:t>
            </a:r>
            <a:r>
              <a:rPr lang="en-US" sz="3400" dirty="0" err="1"/>
              <a:t>izbor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vrste</a:t>
            </a:r>
            <a:r>
              <a:rPr lang="en-US" sz="3400" dirty="0"/>
              <a:t> </a:t>
            </a:r>
            <a:r>
              <a:rPr lang="en-US" sz="3400" dirty="0" err="1"/>
              <a:t>zavarenog</a:t>
            </a:r>
            <a:r>
              <a:rPr lang="en-US" sz="3400" dirty="0"/>
              <a:t> </a:t>
            </a:r>
            <a:r>
              <a:rPr lang="en-US" sz="3400" dirty="0" err="1" smtClean="0"/>
              <a:t>spoja</a:t>
            </a:r>
            <a:r>
              <a:rPr lang="en-US" sz="3400" dirty="0" smtClean="0"/>
              <a:t>, </a:t>
            </a:r>
            <a:r>
              <a:rPr lang="en-US" sz="3400" dirty="0" err="1"/>
              <a:t>ponašanje</a:t>
            </a:r>
            <a:r>
              <a:rPr lang="en-US" sz="3400" dirty="0"/>
              <a:t> </a:t>
            </a:r>
            <a:r>
              <a:rPr lang="en-US" sz="3400" dirty="0" err="1"/>
              <a:t>zavarenih</a:t>
            </a:r>
            <a:r>
              <a:rPr lang="en-US" sz="3400" dirty="0"/>
              <a:t> </a:t>
            </a:r>
            <a:r>
              <a:rPr lang="en-US" sz="3400" dirty="0" err="1"/>
              <a:t>konstrukcija</a:t>
            </a:r>
            <a:r>
              <a:rPr lang="en-US" sz="3400" dirty="0"/>
              <a:t> </a:t>
            </a:r>
            <a:r>
              <a:rPr lang="en-US" sz="3400" dirty="0" err="1"/>
              <a:t>pri</a:t>
            </a:r>
            <a:r>
              <a:rPr lang="en-US" sz="3400" dirty="0"/>
              <a:t> </a:t>
            </a:r>
            <a:r>
              <a:rPr lang="en-US" sz="3400" dirty="0" err="1"/>
              <a:t>različitim</a:t>
            </a:r>
            <a:r>
              <a:rPr lang="en-US" sz="3400" dirty="0"/>
              <a:t> </a:t>
            </a:r>
            <a:r>
              <a:rPr lang="en-US" sz="3400" dirty="0" err="1" smtClean="0"/>
              <a:t>opterećenjema</a:t>
            </a:r>
            <a:endParaRPr lang="en-US" sz="3400" dirty="0"/>
          </a:p>
          <a:p>
            <a:pPr lvl="0"/>
            <a:r>
              <a:rPr lang="en-US" sz="3400" dirty="0" err="1"/>
              <a:t>Osnove</a:t>
            </a:r>
            <a:r>
              <a:rPr lang="en-US" sz="3400" dirty="0"/>
              <a:t> </a:t>
            </a:r>
            <a:r>
              <a:rPr lang="en-US" sz="3400" dirty="0" err="1"/>
              <a:t>proračuna</a:t>
            </a:r>
            <a:r>
              <a:rPr lang="en-US" sz="3400" dirty="0"/>
              <a:t> </a:t>
            </a:r>
            <a:r>
              <a:rPr lang="en-US" sz="3400" dirty="0" err="1"/>
              <a:t>zavarenih</a:t>
            </a:r>
            <a:r>
              <a:rPr lang="en-US" sz="3400" dirty="0"/>
              <a:t> </a:t>
            </a:r>
            <a:r>
              <a:rPr lang="en-US" sz="3400" dirty="0" err="1" smtClean="0"/>
              <a:t>spojeva</a:t>
            </a:r>
            <a:r>
              <a:rPr lang="en-US" sz="3400" dirty="0" smtClean="0"/>
              <a:t>, </a:t>
            </a:r>
            <a:r>
              <a:rPr lang="en-US" sz="3400" dirty="0" err="1"/>
              <a:t>uvod</a:t>
            </a:r>
            <a:r>
              <a:rPr lang="en-US" sz="3400" dirty="0"/>
              <a:t> u </a:t>
            </a:r>
            <a:r>
              <a:rPr lang="en-US" sz="3400" dirty="0" err="1"/>
              <a:t>mehaniku</a:t>
            </a:r>
            <a:r>
              <a:rPr lang="en-US" sz="3400" dirty="0"/>
              <a:t> </a:t>
            </a:r>
            <a:r>
              <a:rPr lang="en-US" sz="3400" dirty="0" err="1" smtClean="0"/>
              <a:t>loma</a:t>
            </a:r>
            <a:r>
              <a:rPr lang="en-US" sz="3400" dirty="0" smtClean="0"/>
              <a:t>, </a:t>
            </a:r>
            <a:r>
              <a:rPr lang="en-US" sz="3400" dirty="0" err="1"/>
              <a:t>izvođenje</a:t>
            </a:r>
            <a:r>
              <a:rPr lang="en-US" sz="3400" dirty="0"/>
              <a:t> </a:t>
            </a:r>
            <a:r>
              <a:rPr lang="en-US" sz="3400" dirty="0" err="1"/>
              <a:t>zavarenih</a:t>
            </a:r>
            <a:r>
              <a:rPr lang="en-US" sz="3400" dirty="0"/>
              <a:t> </a:t>
            </a:r>
            <a:r>
              <a:rPr lang="en-US" sz="3400" dirty="0" err="1"/>
              <a:t>konstrukcija</a:t>
            </a:r>
            <a:r>
              <a:rPr lang="en-US" sz="3400" dirty="0"/>
              <a:t> </a:t>
            </a:r>
            <a:r>
              <a:rPr lang="en-US" sz="3400" dirty="0" err="1"/>
              <a:t>za</a:t>
            </a:r>
            <a:r>
              <a:rPr lang="en-US" sz="3400" dirty="0"/>
              <a:t> </a:t>
            </a:r>
            <a:r>
              <a:rPr lang="en-US" sz="3400" dirty="0" err="1"/>
              <a:t>pretežno</a:t>
            </a:r>
            <a:r>
              <a:rPr lang="en-US" sz="3400" dirty="0"/>
              <a:t> </a:t>
            </a:r>
            <a:r>
              <a:rPr lang="en-US" sz="3400" dirty="0" err="1"/>
              <a:t>statičko</a:t>
            </a:r>
            <a:r>
              <a:rPr lang="en-US" sz="3400" dirty="0"/>
              <a:t> </a:t>
            </a:r>
            <a:r>
              <a:rPr lang="en-US" sz="3400" dirty="0" err="1" smtClean="0"/>
              <a:t>opterećenje</a:t>
            </a:r>
            <a:endParaRPr lang="en-US" sz="3400" dirty="0"/>
          </a:p>
          <a:p>
            <a:pPr lvl="0"/>
            <a:r>
              <a:rPr lang="en-US" sz="3400" dirty="0" err="1"/>
              <a:t>Izrada</a:t>
            </a:r>
            <a:r>
              <a:rPr lang="en-US" sz="3400" dirty="0"/>
              <a:t> </a:t>
            </a:r>
            <a:r>
              <a:rPr lang="en-US" sz="3400" dirty="0" err="1"/>
              <a:t>procesne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toplotne</a:t>
            </a:r>
            <a:r>
              <a:rPr lang="en-US" sz="3400" dirty="0"/>
              <a:t> </a:t>
            </a:r>
            <a:r>
              <a:rPr lang="en-US" sz="3400" dirty="0" err="1"/>
              <a:t>opreme</a:t>
            </a:r>
            <a:r>
              <a:rPr lang="en-US" sz="3400" dirty="0"/>
              <a:t> </a:t>
            </a:r>
            <a:r>
              <a:rPr lang="en-US" sz="3400" dirty="0" err="1"/>
              <a:t>zavarivanjem</a:t>
            </a:r>
            <a:r>
              <a:rPr lang="en-US" sz="3400" dirty="0"/>
              <a:t> – </a:t>
            </a:r>
            <a:r>
              <a:rPr lang="en-US" sz="3400" dirty="0" err="1"/>
              <a:t>inženjerski</a:t>
            </a:r>
            <a:r>
              <a:rPr lang="en-US" sz="3400" dirty="0"/>
              <a:t> </a:t>
            </a:r>
            <a:r>
              <a:rPr lang="en-US" sz="3400" dirty="0" err="1" smtClean="0"/>
              <a:t>primeri</a:t>
            </a:r>
            <a:endParaRPr lang="en-US" sz="3400" dirty="0"/>
          </a:p>
          <a:p>
            <a:pPr lvl="0"/>
            <a:r>
              <a:rPr lang="en-US" sz="3400" dirty="0" err="1"/>
              <a:t>Greške</a:t>
            </a:r>
            <a:r>
              <a:rPr lang="en-US" sz="3400" dirty="0"/>
              <a:t> u </a:t>
            </a:r>
            <a:r>
              <a:rPr lang="en-US" sz="3400" dirty="0" err="1"/>
              <a:t>zavarenim</a:t>
            </a:r>
            <a:r>
              <a:rPr lang="en-US" sz="3400" dirty="0"/>
              <a:t> </a:t>
            </a:r>
            <a:r>
              <a:rPr lang="en-US" sz="3400" dirty="0" err="1" smtClean="0"/>
              <a:t>spojevima</a:t>
            </a:r>
            <a:endParaRPr lang="en-US" sz="3400" dirty="0"/>
          </a:p>
          <a:p>
            <a:pPr lvl="0"/>
            <a:r>
              <a:rPr lang="en-US" sz="3400" dirty="0" err="1"/>
              <a:t>Obezbeđenje</a:t>
            </a:r>
            <a:r>
              <a:rPr lang="en-US" sz="3400" dirty="0"/>
              <a:t> </a:t>
            </a:r>
            <a:r>
              <a:rPr lang="en-US" sz="3400" dirty="0" err="1"/>
              <a:t>kvaliteta</a:t>
            </a:r>
            <a:r>
              <a:rPr lang="en-US" sz="3400" dirty="0"/>
              <a:t> u </a:t>
            </a:r>
            <a:r>
              <a:rPr lang="en-US" sz="3400" dirty="0" err="1" smtClean="0"/>
              <a:t>zavarivanju</a:t>
            </a:r>
            <a:endParaRPr lang="en-US" sz="3400" dirty="0"/>
          </a:p>
          <a:p>
            <a:pPr lvl="0"/>
            <a:r>
              <a:rPr lang="en-US" sz="3400" dirty="0" err="1"/>
              <a:t>Ocena</a:t>
            </a:r>
            <a:r>
              <a:rPr lang="en-US" sz="3400" dirty="0"/>
              <a:t> </a:t>
            </a:r>
            <a:r>
              <a:rPr lang="en-US" sz="3400" dirty="0" err="1"/>
              <a:t>radne</a:t>
            </a:r>
            <a:r>
              <a:rPr lang="en-US" sz="3400" dirty="0"/>
              <a:t> </a:t>
            </a:r>
            <a:r>
              <a:rPr lang="en-US" sz="3400" dirty="0" err="1"/>
              <a:t>sposobnosti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veka</a:t>
            </a:r>
            <a:r>
              <a:rPr lang="en-US" sz="3400" dirty="0"/>
              <a:t> </a:t>
            </a:r>
            <a:r>
              <a:rPr lang="en-US" sz="3400" dirty="0" err="1"/>
              <a:t>zavarenih</a:t>
            </a:r>
            <a:r>
              <a:rPr lang="en-US" sz="3400" dirty="0"/>
              <a:t> </a:t>
            </a:r>
            <a:r>
              <a:rPr lang="en-US" sz="3400" dirty="0" err="1" smtClean="0"/>
              <a:t>spojeva</a:t>
            </a:r>
            <a:endParaRPr lang="en-US" sz="3400" dirty="0"/>
          </a:p>
          <a:p>
            <a:pPr lvl="0"/>
            <a:r>
              <a:rPr lang="en-US" sz="3400" dirty="0" err="1"/>
              <a:t>Trendovi</a:t>
            </a:r>
            <a:r>
              <a:rPr lang="en-US" sz="3400" dirty="0"/>
              <a:t> </a:t>
            </a:r>
            <a:r>
              <a:rPr lang="en-US" sz="3400" dirty="0" err="1"/>
              <a:t>razvoja</a:t>
            </a:r>
            <a:r>
              <a:rPr lang="en-US" sz="3400" dirty="0"/>
              <a:t> </a:t>
            </a:r>
            <a:r>
              <a:rPr lang="en-US" sz="3400" dirty="0" err="1"/>
              <a:t>tehnologije</a:t>
            </a:r>
            <a:r>
              <a:rPr lang="en-US" sz="3400" dirty="0"/>
              <a:t> </a:t>
            </a:r>
            <a:r>
              <a:rPr lang="en-US" sz="3400" dirty="0" err="1"/>
              <a:t>zavarivanja</a:t>
            </a:r>
            <a:r>
              <a:rPr lang="en-US" sz="34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196" y="1219200"/>
            <a:ext cx="486280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Disocijacija</a:t>
            </a:r>
            <a:r>
              <a:rPr lang="en-US" sz="2400" dirty="0" smtClean="0"/>
              <a:t>, </a:t>
            </a:r>
            <a:r>
              <a:rPr lang="en-US" sz="2400" dirty="0" err="1" smtClean="0"/>
              <a:t>oksidacija</a:t>
            </a:r>
            <a:r>
              <a:rPr lang="en-US" sz="2400" dirty="0" smtClean="0"/>
              <a:t>, </a:t>
            </a:r>
            <a:r>
              <a:rPr lang="en-US" sz="2400" dirty="0" err="1" smtClean="0"/>
              <a:t>dezoksidacija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legiranje</a:t>
            </a:r>
            <a:r>
              <a:rPr lang="en-US" sz="2400" dirty="0" smtClean="0"/>
              <a:t> </a:t>
            </a:r>
            <a:r>
              <a:rPr lang="en-US" sz="2400" dirty="0" err="1" smtClean="0"/>
              <a:t>rastopa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disocijacija</a:t>
            </a:r>
            <a:r>
              <a:rPr lang="en-US" sz="2400" dirty="0" smtClean="0"/>
              <a:t>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disocijacija</a:t>
            </a:r>
            <a:r>
              <a:rPr lang="en-US" sz="2400" dirty="0" smtClean="0"/>
              <a:t> CO </a:t>
            </a:r>
            <a:r>
              <a:rPr lang="en-US" sz="2400" dirty="0" err="1" smtClean="0"/>
              <a:t>i</a:t>
            </a:r>
            <a:r>
              <a:rPr lang="en-US" sz="2400" dirty="0" smtClean="0"/>
              <a:t>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oksidacija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elemenata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dezoksidacija</a:t>
            </a:r>
            <a:r>
              <a:rPr lang="en-US" sz="2400" dirty="0" smtClean="0"/>
              <a:t> – </a:t>
            </a:r>
            <a:r>
              <a:rPr lang="en-US" sz="2400" dirty="0" err="1" smtClean="0"/>
              <a:t>vrši</a:t>
            </a:r>
            <a:r>
              <a:rPr lang="en-US" sz="2400" dirty="0" smtClean="0"/>
              <a:t> se </a:t>
            </a:r>
          </a:p>
          <a:p>
            <a:pPr>
              <a:buNone/>
            </a:pPr>
            <a:r>
              <a:rPr lang="en-US" sz="2400" dirty="0" err="1" smtClean="0"/>
              <a:t>dodavanjem</a:t>
            </a:r>
            <a:r>
              <a:rPr lang="en-US" sz="2400" dirty="0" smtClean="0"/>
              <a:t> Si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Mn</a:t>
            </a:r>
            <a:r>
              <a:rPr lang="en-US" sz="2400" dirty="0" smtClean="0"/>
              <a:t> u </a:t>
            </a:r>
          </a:p>
          <a:p>
            <a:pPr>
              <a:buNone/>
            </a:pPr>
            <a:r>
              <a:rPr lang="en-US" sz="2400" dirty="0" err="1" smtClean="0"/>
              <a:t>elektrodnoj</a:t>
            </a:r>
            <a:r>
              <a:rPr lang="en-US" sz="2400" dirty="0" smtClean="0"/>
              <a:t> </a:t>
            </a:r>
            <a:r>
              <a:rPr lang="en-US" sz="2400" dirty="0" err="1" smtClean="0"/>
              <a:t>žici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-CO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rastvorljiv</a:t>
            </a:r>
            <a:r>
              <a:rPr lang="en-US" sz="2400" dirty="0" smtClean="0"/>
              <a:t> u </a:t>
            </a:r>
            <a:r>
              <a:rPr lang="en-US" sz="2400" dirty="0" err="1" smtClean="0"/>
              <a:t>čeliku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izdvaja</a:t>
            </a:r>
            <a:r>
              <a:rPr lang="en-US" sz="2400" dirty="0" smtClean="0"/>
              <a:t> se u </a:t>
            </a:r>
            <a:r>
              <a:rPr lang="en-US" sz="2400" dirty="0" err="1" smtClean="0"/>
              <a:t>obliku</a:t>
            </a:r>
            <a:r>
              <a:rPr lang="en-US" sz="2400" dirty="0" smtClean="0"/>
              <a:t> </a:t>
            </a:r>
            <a:r>
              <a:rPr lang="en-US" sz="2400" dirty="0" err="1" smtClean="0"/>
              <a:t>mehurića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* </a:t>
            </a:r>
            <a:r>
              <a:rPr lang="en-US" sz="2400" dirty="0" err="1" smtClean="0"/>
              <a:t>Sadržaj</a:t>
            </a:r>
            <a:r>
              <a:rPr lang="en-US" sz="2400" dirty="0" smtClean="0"/>
              <a:t> Si ne </a:t>
            </a:r>
            <a:r>
              <a:rPr lang="en-US" sz="2400" dirty="0" err="1" smtClean="0"/>
              <a:t>sme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manji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0,6 %, a </a:t>
            </a:r>
            <a:r>
              <a:rPr lang="en-US" sz="2400" dirty="0" err="1" smtClean="0"/>
              <a:t>Mn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0,9 %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14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371600"/>
            <a:ext cx="1447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4384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4724400"/>
            <a:ext cx="2362200" cy="61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jednosmerna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prave</a:t>
            </a:r>
            <a:r>
              <a:rPr lang="en-US" dirty="0" smtClean="0"/>
              <a:t> </a:t>
            </a:r>
            <a:r>
              <a:rPr lang="en-US" dirty="0" err="1" smtClean="0"/>
              <a:t>polarnosti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Potoji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automatizacije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MAG se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niskougljeničnih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niskolegiranih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4572000" y="1447800"/>
            <a:ext cx="2992582" cy="3530764"/>
            <a:chOff x="609600" y="3073637"/>
            <a:chExt cx="2992582" cy="353076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540000">
              <a:off x="609600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6"/>
            <p:cNvSpPr/>
            <p:nvPr/>
          </p:nvSpPr>
          <p:spPr>
            <a:xfrm>
              <a:off x="2660073" y="3519055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-</a:t>
              </a:r>
              <a:endParaRPr lang="sr-Latn-C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54965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+</a:t>
              </a:r>
              <a:endParaRPr lang="sr-Latn-CS" sz="2800" b="1" dirty="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209800" y="4800600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</a:t>
              </a:r>
              <a:endParaRPr lang="en-US" sz="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Rectangle 16"/>
            <p:cNvSpPr/>
            <p:nvPr/>
          </p:nvSpPr>
          <p:spPr>
            <a:xfrm rot="2580000">
              <a:off x="2294374" y="6032031"/>
              <a:ext cx="10769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err="1" smtClean="0"/>
              <a:t>Prednosti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Jeftiniji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REL </a:t>
            </a:r>
            <a:r>
              <a:rPr lang="en-US" dirty="0" err="1" smtClean="0"/>
              <a:t>i</a:t>
            </a:r>
            <a:r>
              <a:rPr lang="en-US" dirty="0" smtClean="0"/>
              <a:t> EPP</a:t>
            </a:r>
          </a:p>
          <a:p>
            <a:pPr>
              <a:buFontTx/>
              <a:buChar char="-"/>
            </a:pP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produktivnost</a:t>
            </a:r>
            <a:r>
              <a:rPr lang="en-US" dirty="0" smtClean="0"/>
              <a:t> (ne </a:t>
            </a:r>
            <a:r>
              <a:rPr lang="en-US" dirty="0" err="1" smtClean="0"/>
              <a:t>skida</a:t>
            </a:r>
            <a:r>
              <a:rPr lang="en-US" dirty="0" smtClean="0"/>
              <a:t> se </a:t>
            </a:r>
            <a:r>
              <a:rPr lang="en-US" dirty="0" err="1" smtClean="0"/>
              <a:t>troska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se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vizuelno</a:t>
            </a:r>
            <a:r>
              <a:rPr lang="en-US" dirty="0" smtClean="0"/>
              <a:t> </a:t>
            </a:r>
            <a:r>
              <a:rPr lang="en-US" dirty="0" err="1" smtClean="0"/>
              <a:t>prati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u="sng" dirty="0" err="1" smtClean="0"/>
              <a:t>Nedostaci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Prštanje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potreba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čestim</a:t>
            </a:r>
            <a:r>
              <a:rPr lang="en-US" dirty="0" smtClean="0"/>
              <a:t> </a:t>
            </a:r>
            <a:r>
              <a:rPr lang="en-US" dirty="0" err="1" smtClean="0"/>
              <a:t>čišćenjem</a:t>
            </a:r>
            <a:r>
              <a:rPr lang="en-US" dirty="0" smtClean="0"/>
              <a:t> </a:t>
            </a:r>
            <a:r>
              <a:rPr lang="en-US" dirty="0" err="1" smtClean="0"/>
              <a:t>mlaznice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500 A</a:t>
            </a:r>
          </a:p>
          <a:p>
            <a:pPr>
              <a:buFontTx/>
              <a:buChar char="-"/>
            </a:pPr>
            <a:r>
              <a:rPr lang="en-US" dirty="0" err="1" smtClean="0"/>
              <a:t>Površina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estetski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prihvatljiv</a:t>
            </a:r>
            <a:r>
              <a:rPr lang="en-US" dirty="0" smtClean="0"/>
              <a:t> </a:t>
            </a:r>
            <a:r>
              <a:rPr lang="en-US" dirty="0" err="1" smtClean="0"/>
              <a:t>izgled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REL </a:t>
            </a:r>
            <a:r>
              <a:rPr lang="en-US" dirty="0" err="1" smtClean="0"/>
              <a:t>i</a:t>
            </a:r>
            <a:r>
              <a:rPr lang="en-US" dirty="0" smtClean="0"/>
              <a:t> EPP</a:t>
            </a:r>
            <a:endParaRPr lang="sr-Latn-CS" dirty="0" smtClean="0"/>
          </a:p>
          <a:p>
            <a:pPr>
              <a:buFontTx/>
              <a:buChar char="-"/>
            </a:pP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otvorenom</a:t>
            </a:r>
            <a:r>
              <a:rPr lang="en-US" dirty="0" smtClean="0"/>
              <a:t>, </a:t>
            </a:r>
            <a:r>
              <a:rPr lang="en-US" dirty="0" err="1" smtClean="0"/>
              <a:t>vetar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oduva</a:t>
            </a:r>
            <a:r>
              <a:rPr lang="en-US" dirty="0" smtClean="0"/>
              <a:t> </a:t>
            </a:r>
            <a:r>
              <a:rPr lang="en-US" dirty="0" err="1" smtClean="0"/>
              <a:t>zaštitni</a:t>
            </a:r>
            <a:r>
              <a:rPr lang="en-US" dirty="0" smtClean="0"/>
              <a:t> gas.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/>
              <a:t>Upotreba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MAG je u </a:t>
            </a:r>
            <a:r>
              <a:rPr lang="en-US" dirty="0" err="1" smtClean="0"/>
              <a:t>porastu</a:t>
            </a:r>
            <a:r>
              <a:rPr lang="en-US" dirty="0" smtClean="0"/>
              <a:t>, </a:t>
            </a:r>
            <a:r>
              <a:rPr lang="en-US" dirty="0" err="1" smtClean="0"/>
              <a:t>čak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individualnih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u </a:t>
            </a:r>
            <a:r>
              <a:rPr lang="en-US" dirty="0" err="1" smtClean="0"/>
              <a:t>inertnom</a:t>
            </a:r>
            <a:r>
              <a:rPr lang="en-US" dirty="0" smtClean="0"/>
              <a:t> </a:t>
            </a:r>
            <a:r>
              <a:rPr lang="en-US" dirty="0" err="1" smtClean="0"/>
              <a:t>gasu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netopljivom</a:t>
            </a:r>
            <a:r>
              <a:rPr lang="en-US" dirty="0" smtClean="0"/>
              <a:t> </a:t>
            </a:r>
            <a:r>
              <a:rPr lang="en-US" dirty="0" err="1" smtClean="0"/>
              <a:t>elektrodom</a:t>
            </a:r>
            <a:r>
              <a:rPr lang="en-US" dirty="0" smtClean="0"/>
              <a:t> (TIG)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Elektroda</a:t>
            </a:r>
            <a:r>
              <a:rPr lang="en-US" dirty="0" smtClean="0"/>
              <a:t> je </a:t>
            </a:r>
            <a:r>
              <a:rPr lang="en-US" dirty="0" err="1" smtClean="0"/>
              <a:t>netopljiva</a:t>
            </a:r>
            <a:r>
              <a:rPr lang="en-US" dirty="0" smtClean="0"/>
              <a:t> (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volframa</a:t>
            </a:r>
            <a:r>
              <a:rPr lang="en-US" dirty="0" smtClean="0"/>
              <a:t>), </a:t>
            </a:r>
            <a:r>
              <a:rPr lang="en-US" dirty="0" err="1" smtClean="0"/>
              <a:t>luk</a:t>
            </a:r>
            <a:r>
              <a:rPr lang="en-US" dirty="0" smtClean="0"/>
              <a:t> se </a:t>
            </a:r>
            <a:r>
              <a:rPr lang="en-US" dirty="0" err="1" smtClean="0"/>
              <a:t>uspostavlja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, a </a:t>
            </a:r>
            <a:r>
              <a:rPr lang="en-US" dirty="0" err="1" smtClean="0"/>
              <a:t>dodatni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se </a:t>
            </a:r>
            <a:r>
              <a:rPr lang="en-US" dirty="0" err="1" smtClean="0"/>
              <a:t>dodaje</a:t>
            </a:r>
            <a:r>
              <a:rPr lang="en-US" dirty="0" smtClean="0"/>
              <a:t> u el.luk.</a:t>
            </a:r>
          </a:p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štiti</a:t>
            </a:r>
            <a:r>
              <a:rPr lang="en-US" dirty="0" smtClean="0"/>
              <a:t> </a:t>
            </a:r>
            <a:r>
              <a:rPr lang="en-US" dirty="0" err="1" smtClean="0"/>
              <a:t>zonu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sprečava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prodor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atmosferskih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gasova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1692" y="3429000"/>
            <a:ext cx="625230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553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naizmenična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(</a:t>
            </a:r>
            <a:r>
              <a:rPr lang="en-US" dirty="0" err="1" smtClean="0"/>
              <a:t>leg.Al</a:t>
            </a:r>
            <a:r>
              <a:rPr lang="en-US" dirty="0" smtClean="0"/>
              <a:t>, Mg)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jednosmerna</a:t>
            </a:r>
            <a:r>
              <a:rPr lang="en-US" dirty="0" smtClean="0"/>
              <a:t> </a:t>
            </a:r>
            <a:r>
              <a:rPr lang="en-US" dirty="0" err="1" smtClean="0"/>
              <a:t>prave</a:t>
            </a:r>
            <a:r>
              <a:rPr lang="en-US" dirty="0" smtClean="0"/>
              <a:t> </a:t>
            </a:r>
            <a:r>
              <a:rPr lang="en-US" dirty="0" err="1" smtClean="0"/>
              <a:t>polarnosti</a:t>
            </a:r>
            <a:r>
              <a:rPr lang="en-US" dirty="0" smtClean="0"/>
              <a:t> (</a:t>
            </a:r>
            <a:r>
              <a:rPr lang="en-US" dirty="0" err="1" smtClean="0"/>
              <a:t>nerđajući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r>
              <a:rPr lang="en-US" dirty="0" smtClean="0"/>
              <a:t>, </a:t>
            </a:r>
            <a:r>
              <a:rPr lang="en-US" dirty="0" err="1" smtClean="0"/>
              <a:t>leg.Ti</a:t>
            </a:r>
            <a:r>
              <a:rPr lang="en-US" dirty="0" smtClean="0"/>
              <a:t>, Cu,…):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066800" y="2031836"/>
            <a:ext cx="6802582" cy="3530764"/>
            <a:chOff x="1295400" y="2514600"/>
            <a:chExt cx="6802582" cy="3530764"/>
          </a:xfrm>
        </p:grpSpPr>
        <p:grpSp>
          <p:nvGrpSpPr>
            <p:cNvPr id="4" name="Group 3"/>
            <p:cNvGrpSpPr/>
            <p:nvPr/>
          </p:nvGrpSpPr>
          <p:grpSpPr>
            <a:xfrm>
              <a:off x="5105400" y="2514600"/>
              <a:ext cx="2992582" cy="3530764"/>
              <a:chOff x="609600" y="3073637"/>
              <a:chExt cx="2992582" cy="3530764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609600" y="3073637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Freeform 5"/>
              <p:cNvSpPr/>
              <p:nvPr/>
            </p:nvSpPr>
            <p:spPr>
              <a:xfrm>
                <a:off x="2660073" y="3519055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85800" y="3134380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 smtClean="0"/>
                  <a:t>-</a:t>
                </a:r>
                <a:endParaRPr lang="sr-Latn-CS" sz="28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85800" y="5496580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 smtClean="0"/>
                  <a:t>+</a:t>
                </a:r>
                <a:endParaRPr lang="sr-Latn-CS" sz="2800" b="1" dirty="0"/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2209800" y="4800600"/>
                <a:ext cx="457200" cy="91440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e</a:t>
                </a:r>
                <a:endParaRPr lang="en-US" sz="8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098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580000">
                <a:off x="2294374" y="6032031"/>
                <a:ext cx="10769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295400" y="2514600"/>
              <a:ext cx="2992582" cy="3530764"/>
              <a:chOff x="609600" y="3073637"/>
              <a:chExt cx="2992582" cy="3530764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609600" y="3073637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Freeform 13"/>
              <p:cNvSpPr/>
              <p:nvPr/>
            </p:nvSpPr>
            <p:spPr>
              <a:xfrm>
                <a:off x="2660073" y="3519055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800" y="3134380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sr-Latn-CS" sz="28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5800" y="5496580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sr-Latn-CS" sz="2800" b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2098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580000">
                <a:off x="2294374" y="6032031"/>
                <a:ext cx="10769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20" name="Up-Down Arrow 19"/>
            <p:cNvSpPr/>
            <p:nvPr/>
          </p:nvSpPr>
          <p:spPr>
            <a:xfrm>
              <a:off x="2895600" y="4191000"/>
              <a:ext cx="457200" cy="914400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4038600"/>
              <a:ext cx="45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~</a:t>
              </a:r>
              <a:endParaRPr lang="en-US" sz="4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5638800"/>
            <a:ext cx="2895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Naizmenična</a:t>
            </a:r>
            <a:r>
              <a:rPr lang="en-US" sz="2400" dirty="0" smtClean="0"/>
              <a:t> </a:t>
            </a:r>
            <a:r>
              <a:rPr lang="en-US" sz="2400" dirty="0" err="1" smtClean="0"/>
              <a:t>struja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5562600"/>
            <a:ext cx="2895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Jednosmerna</a:t>
            </a:r>
            <a:r>
              <a:rPr lang="en-US" sz="2400" dirty="0" smtClean="0"/>
              <a:t> </a:t>
            </a:r>
            <a:r>
              <a:rPr lang="en-US" sz="2400" dirty="0" err="1" smtClean="0"/>
              <a:t>struja-prava</a:t>
            </a:r>
            <a:r>
              <a:rPr lang="en-US" sz="2400" dirty="0" smtClean="0"/>
              <a:t> </a:t>
            </a:r>
            <a:r>
              <a:rPr lang="en-US" sz="2400" dirty="0" err="1" smtClean="0"/>
              <a:t>polarnost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*</a:t>
            </a:r>
            <a:r>
              <a:rPr lang="en-US" dirty="0" err="1" smtClean="0"/>
              <a:t>Specifičnost</a:t>
            </a:r>
            <a:r>
              <a:rPr lang="en-US" dirty="0" smtClean="0"/>
              <a:t> </a:t>
            </a:r>
            <a:r>
              <a:rPr lang="en-US" dirty="0" err="1" smtClean="0"/>
              <a:t>postupka</a:t>
            </a:r>
            <a:r>
              <a:rPr lang="en-US" dirty="0" smtClean="0"/>
              <a:t> – ne </a:t>
            </a:r>
            <a:r>
              <a:rPr lang="en-US" dirty="0" err="1" smtClean="0"/>
              <a:t>sme</a:t>
            </a:r>
            <a:r>
              <a:rPr lang="en-US" dirty="0" smtClean="0"/>
              <a:t> se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jednosmerna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prave</a:t>
            </a:r>
            <a:r>
              <a:rPr lang="en-US" dirty="0" smtClean="0"/>
              <a:t> </a:t>
            </a:r>
            <a:r>
              <a:rPr lang="en-US" dirty="0" err="1" smtClean="0"/>
              <a:t>polarnosti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nanošenja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volframsku</a:t>
            </a:r>
            <a:r>
              <a:rPr lang="en-US" dirty="0" smtClean="0"/>
              <a:t> </a:t>
            </a:r>
            <a:r>
              <a:rPr lang="en-US" dirty="0" err="1" smtClean="0"/>
              <a:t>elektrodu</a:t>
            </a:r>
            <a:r>
              <a:rPr lang="en-US" dirty="0" smtClean="0"/>
              <a:t> (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sledi</a:t>
            </a:r>
            <a:r>
              <a:rPr lang="en-US" dirty="0" smtClean="0"/>
              <a:t> </a:t>
            </a:r>
            <a:r>
              <a:rPr lang="en-US" dirty="0" err="1" smtClean="0"/>
              <a:t>obavezno</a:t>
            </a:r>
            <a:r>
              <a:rPr lang="en-US" dirty="0" smtClean="0"/>
              <a:t> </a:t>
            </a:r>
            <a:r>
              <a:rPr lang="en-US" dirty="0" err="1" smtClean="0"/>
              <a:t>čišćenje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oštrenje</a:t>
            </a:r>
            <a:r>
              <a:rPr lang="en-US" dirty="0" smtClean="0"/>
              <a:t>=</a:t>
            </a:r>
            <a:r>
              <a:rPr lang="en-US" dirty="0" err="1" smtClean="0"/>
              <a:t>skraćivanje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trošenje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** </a:t>
            </a:r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višom</a:t>
            </a:r>
            <a:r>
              <a:rPr lang="en-US" dirty="0" smtClean="0"/>
              <a:t> </a:t>
            </a:r>
            <a:r>
              <a:rPr lang="en-US" dirty="0" err="1" smtClean="0"/>
              <a:t>temperaturom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 (</a:t>
            </a:r>
            <a:r>
              <a:rPr lang="en-US" dirty="0" err="1" smtClean="0"/>
              <a:t>nerđajući</a:t>
            </a:r>
            <a:r>
              <a:rPr lang="en-US" dirty="0" smtClean="0"/>
              <a:t> </a:t>
            </a:r>
            <a:r>
              <a:rPr lang="en-US" dirty="0" err="1" smtClean="0"/>
              <a:t>čel</a:t>
            </a:r>
            <a:r>
              <a:rPr lang="en-US" dirty="0" smtClean="0"/>
              <a:t>., </a:t>
            </a:r>
            <a:r>
              <a:rPr lang="en-US" dirty="0" err="1" smtClean="0"/>
              <a:t>leg.Ti</a:t>
            </a:r>
            <a:r>
              <a:rPr lang="en-US" dirty="0" smtClean="0"/>
              <a:t>, Cu,…) se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upotrebi</a:t>
            </a:r>
            <a:r>
              <a:rPr lang="en-US" dirty="0" smtClean="0"/>
              <a:t> </a:t>
            </a:r>
            <a:r>
              <a:rPr lang="en-US" dirty="0" err="1" smtClean="0"/>
              <a:t>jednosmerne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</a:t>
            </a:r>
            <a:r>
              <a:rPr lang="en-US" dirty="0" err="1" smtClean="0"/>
              <a:t>nedovoljno</a:t>
            </a:r>
            <a:r>
              <a:rPr lang="en-US" dirty="0" smtClean="0"/>
              <a:t> </a:t>
            </a:r>
            <a:r>
              <a:rPr lang="en-US" dirty="0" err="1" smtClean="0"/>
              <a:t>efikasno</a:t>
            </a:r>
            <a:r>
              <a:rPr lang="en-US" dirty="0" smtClean="0"/>
              <a:t> tope.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 smtClean="0"/>
              <a:t>Prednosti:</a:t>
            </a:r>
          </a:p>
          <a:p>
            <a:pPr>
              <a:buFontTx/>
              <a:buChar char="-"/>
            </a:pPr>
            <a:r>
              <a:rPr lang="sr-Latn-CS" dirty="0" smtClean="0"/>
              <a:t>Visok kvalitet zav.spoja</a:t>
            </a:r>
          </a:p>
          <a:p>
            <a:pPr>
              <a:buFontTx/>
              <a:buChar char="-"/>
            </a:pPr>
            <a:r>
              <a:rPr lang="sr-Latn-CS" dirty="0" smtClean="0"/>
              <a:t>Pogodna metoda za zav.tankih limova (do 4 mm)</a:t>
            </a:r>
          </a:p>
          <a:p>
            <a:pPr>
              <a:buFontTx/>
              <a:buChar char="-"/>
            </a:pPr>
            <a:r>
              <a:rPr lang="sr-Latn-CS" dirty="0" smtClean="0"/>
              <a:t>Idealna metoda za zav.legura Al i Ti (teško zavarljiv</a:t>
            </a:r>
            <a:r>
              <a:rPr lang="en-US" dirty="0" err="1" smtClean="0"/>
              <a:t>i</a:t>
            </a:r>
            <a:r>
              <a:rPr lang="sr-Latn-CS" dirty="0" smtClean="0"/>
              <a:t> materijali)</a:t>
            </a:r>
          </a:p>
          <a:p>
            <a:pPr>
              <a:buFontTx/>
              <a:buChar char="-"/>
            </a:pPr>
            <a:endParaRPr lang="sr-Latn-CS" dirty="0" smtClean="0"/>
          </a:p>
          <a:p>
            <a:r>
              <a:rPr lang="sr-Latn-CS" u="sng" dirty="0" smtClean="0"/>
              <a:t>Nedostaci:</a:t>
            </a:r>
          </a:p>
          <a:p>
            <a:pPr>
              <a:buFontTx/>
              <a:buChar char="-"/>
            </a:pPr>
            <a:r>
              <a:rPr lang="sr-Latn-CS" dirty="0" smtClean="0"/>
              <a:t>Manja produktivnost od MIG</a:t>
            </a:r>
          </a:p>
          <a:p>
            <a:pPr>
              <a:buFontTx/>
              <a:buChar char="-"/>
            </a:pPr>
            <a:r>
              <a:rPr lang="sr-Latn-CS" dirty="0" smtClean="0"/>
              <a:t>Cena elektrode je visoka, kao i Ar (zato se koristi formir gas)</a:t>
            </a:r>
          </a:p>
          <a:p>
            <a:pPr>
              <a:buFontTx/>
              <a:buChar char="-"/>
            </a:pP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otvorenom</a:t>
            </a:r>
            <a:r>
              <a:rPr lang="en-US" dirty="0" smtClean="0"/>
              <a:t>, </a:t>
            </a:r>
            <a:r>
              <a:rPr lang="en-US" dirty="0" err="1" smtClean="0"/>
              <a:t>vetar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oduva</a:t>
            </a:r>
            <a:r>
              <a:rPr lang="en-US" dirty="0" smtClean="0"/>
              <a:t> </a:t>
            </a:r>
            <a:r>
              <a:rPr lang="en-US" dirty="0" err="1" smtClean="0"/>
              <a:t>zaštitni</a:t>
            </a:r>
            <a:r>
              <a:rPr lang="en-US" dirty="0" smtClean="0"/>
              <a:t> gas.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87038"/>
            <a:ext cx="4800600" cy="397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ZTM je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, </a:t>
            </a:r>
            <a:r>
              <a:rPr lang="en-US" dirty="0" err="1" smtClean="0"/>
              <a:t>gde</a:t>
            </a:r>
            <a:r>
              <a:rPr lang="en-US" dirty="0" smtClean="0"/>
              <a:t> se 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alatom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tečenje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mešanje</a:t>
            </a:r>
            <a:r>
              <a:rPr lang="en-US" dirty="0" smtClean="0"/>
              <a:t> OM.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Latn-CS" dirty="0" smtClean="0"/>
              <a:t>Zavarivanje trenjem sa mešanjem</a:t>
            </a:r>
            <a:endParaRPr lang="sr-Latn-C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8311" y="3365666"/>
            <a:ext cx="31489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5334000" y="5181600"/>
            <a:ext cx="1412051" cy="10034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solidFill>
                  <a:sysClr val="windowText" lastClr="000000"/>
                </a:solidFill>
              </a:rPr>
              <a:t>Izlazna rupa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791200" y="3276600"/>
            <a:ext cx="1412051" cy="8510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solidFill>
                  <a:sysClr val="windowText" lastClr="000000"/>
                </a:solidFill>
              </a:rPr>
              <a:t>Popunjena ulazna rupa</a:t>
            </a:r>
          </a:p>
        </p:txBody>
      </p:sp>
      <p:sp>
        <p:nvSpPr>
          <p:cNvPr id="10" name="Right Arrow 9"/>
          <p:cNvSpPr/>
          <p:nvPr/>
        </p:nvSpPr>
        <p:spPr>
          <a:xfrm rot="5580212">
            <a:off x="8235095" y="3652384"/>
            <a:ext cx="1096259" cy="116629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dirty="0">
                <a:solidFill>
                  <a:sysClr val="windowText" lastClr="000000"/>
                </a:solidFill>
              </a:rPr>
              <a:t>Smer zavari-vanja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2362200"/>
            <a:ext cx="8839200" cy="4343400"/>
            <a:chOff x="152400" y="1219200"/>
            <a:chExt cx="8839200" cy="4419600"/>
          </a:xfrm>
        </p:grpSpPr>
        <p:pic>
          <p:nvPicPr>
            <p:cNvPr id="1126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2400" y="4038600"/>
              <a:ext cx="8839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04800" y="1219200"/>
              <a:ext cx="5181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38100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5200" y="38100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Geometrija</a:t>
            </a:r>
            <a:r>
              <a:rPr lang="en-US" u="sng" dirty="0" smtClean="0"/>
              <a:t> </a:t>
            </a:r>
            <a:r>
              <a:rPr lang="en-US" u="sng" dirty="0" err="1" smtClean="0"/>
              <a:t>alata</a:t>
            </a:r>
            <a:r>
              <a:rPr lang="en-US" u="sng" dirty="0" smtClean="0"/>
              <a:t> </a:t>
            </a:r>
            <a:r>
              <a:rPr lang="en-US" dirty="0" smtClean="0"/>
              <a:t>:</a:t>
            </a:r>
            <a:endParaRPr lang="en-US" dirty="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876550"/>
            <a:ext cx="8305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Mikrostruktura zavarenog spoja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AutoShape 2" descr="http://www.simtech.a-star.edu.sg/media/41288/friction_stir_welding_1_655x252_494x190.jpg"/>
          <p:cNvSpPr>
            <a:spLocks noChangeAspect="1" noChangeArrowheads="1"/>
          </p:cNvSpPr>
          <p:nvPr/>
        </p:nvSpPr>
        <p:spPr bwMode="auto">
          <a:xfrm>
            <a:off x="155575" y="-868363"/>
            <a:ext cx="470535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11200" y="1371600"/>
            <a:ext cx="774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810000" y="27543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grumen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572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7467600" y="12954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5943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1752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0" y="4343400"/>
            <a:ext cx="7772400" cy="1828800"/>
            <a:chOff x="762000" y="4343400"/>
            <a:chExt cx="6934200" cy="1676400"/>
          </a:xfrm>
        </p:grpSpPr>
        <p:pic>
          <p:nvPicPr>
            <p:cNvPr id="820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191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18288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5" name="TextBox 14"/>
          <p:cNvSpPr txBox="1">
            <a:spLocks noChangeArrowheads="1"/>
          </p:cNvSpPr>
          <p:nvPr/>
        </p:nvSpPr>
        <p:spPr bwMode="auto">
          <a:xfrm>
            <a:off x="59436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3962400" y="4800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šav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sr-Latn-CS" dirty="0" smtClean="0"/>
              <a:t>Zavarivanje je postupak ostvarivanja nerazdvojivih spojeva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4106" r="4220"/>
          <a:stretch>
            <a:fillRect/>
          </a:stretch>
        </p:blipFill>
        <p:spPr bwMode="auto">
          <a:xfrm rot="60000">
            <a:off x="33277" y="3012823"/>
            <a:ext cx="4345399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43400" y="3151525"/>
            <a:ext cx="480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200" dirty="0" smtClean="0"/>
              <a:t>F</a:t>
            </a:r>
            <a:r>
              <a:rPr lang="sr-Latn-CS" sz="2200" baseline="-25000" dirty="0" smtClean="0"/>
              <a:t>pr</a:t>
            </a:r>
            <a:r>
              <a:rPr lang="sr-Latn-CS" sz="2200" dirty="0" smtClean="0"/>
              <a:t>-privlacna sila</a:t>
            </a:r>
          </a:p>
          <a:p>
            <a:r>
              <a:rPr lang="sr-Latn-CS" sz="2200" dirty="0" smtClean="0"/>
              <a:t>F</a:t>
            </a:r>
            <a:r>
              <a:rPr lang="sr-Latn-CS" sz="2200" baseline="-25000" dirty="0" smtClean="0"/>
              <a:t>od</a:t>
            </a:r>
            <a:r>
              <a:rPr lang="sr-Latn-CS" sz="2200" dirty="0" smtClean="0"/>
              <a:t>-odbojna sila</a:t>
            </a:r>
          </a:p>
          <a:p>
            <a:r>
              <a:rPr lang="sr-Latn-CS" sz="2200" dirty="0" smtClean="0"/>
              <a:t>Puna linija je rezultantna sila </a:t>
            </a:r>
          </a:p>
          <a:p>
            <a:r>
              <a:rPr lang="en-US" sz="2200" dirty="0" smtClean="0"/>
              <a:t>	</a:t>
            </a:r>
            <a:r>
              <a:rPr lang="sr-Latn-CS" sz="2200" dirty="0" smtClean="0"/>
              <a:t>F</a:t>
            </a:r>
            <a:r>
              <a:rPr lang="sr-Latn-CS" sz="2200" baseline="-25000" dirty="0" smtClean="0"/>
              <a:t>r</a:t>
            </a:r>
            <a:r>
              <a:rPr lang="sr-Latn-CS" sz="2200" dirty="0" smtClean="0"/>
              <a:t>=F</a:t>
            </a:r>
            <a:r>
              <a:rPr lang="sr-Latn-CS" sz="2200" baseline="-25000" dirty="0" smtClean="0"/>
              <a:t>pr</a:t>
            </a:r>
            <a:r>
              <a:rPr lang="sr-Latn-CS" sz="2200" dirty="0" smtClean="0"/>
              <a:t>+F</a:t>
            </a:r>
            <a:r>
              <a:rPr lang="sr-Latn-CS" sz="2200" baseline="-25000" dirty="0" smtClean="0"/>
              <a:t>od</a:t>
            </a:r>
          </a:p>
          <a:p>
            <a:r>
              <a:rPr lang="sr-Latn-CS" sz="2200" dirty="0" smtClean="0"/>
              <a:t>a</a:t>
            </a:r>
            <a:r>
              <a:rPr lang="sr-Latn-CS" sz="2200" baseline="-25000" dirty="0" smtClean="0"/>
              <a:t>0</a:t>
            </a:r>
            <a:r>
              <a:rPr lang="sr-Latn-CS" sz="2200" dirty="0" smtClean="0"/>
              <a:t> – međuatomno rastojanje, 	gde je F</a:t>
            </a:r>
            <a:r>
              <a:rPr lang="sr-Latn-CS" sz="2200" baseline="-25000" dirty="0" smtClean="0"/>
              <a:t>r</a:t>
            </a:r>
            <a:r>
              <a:rPr lang="sr-Latn-CS" sz="2200" dirty="0" smtClean="0"/>
              <a:t>=0</a:t>
            </a:r>
          </a:p>
          <a:p>
            <a:r>
              <a:rPr lang="sr-Latn-CS" sz="2200" dirty="0" smtClean="0"/>
              <a:t>*</a:t>
            </a:r>
            <a:r>
              <a:rPr lang="sr-Latn-CS" sz="2200" dirty="0" smtClean="0"/>
              <a:t>Atome je potrebno dovesti na rastojanje a</a:t>
            </a:r>
            <a:r>
              <a:rPr lang="sr-Latn-CS" sz="2200" baseline="-25000" dirty="0" smtClean="0"/>
              <a:t>0</a:t>
            </a:r>
            <a:r>
              <a:rPr lang="sr-Latn-CS" sz="2200" dirty="0" smtClean="0"/>
              <a:t> da bi došlo do spajanja!!!</a:t>
            </a:r>
          </a:p>
          <a:p>
            <a:r>
              <a:rPr lang="sr-Latn-CS" sz="2200" dirty="0" smtClean="0"/>
              <a:t>**To može da se izvede topljenjem i pritiskom</a:t>
            </a:r>
            <a:endParaRPr lang="sr-Latn-C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Zavarivanje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Definicija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klasifikacija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primena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Prednosti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postupcima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sr-Latn-CS" dirty="0" smtClean="0"/>
              <a:t> </a:t>
            </a:r>
            <a:r>
              <a:rPr lang="en-US" dirty="0" err="1" smtClean="0"/>
              <a:t>zavarljivi</a:t>
            </a:r>
            <a:r>
              <a:rPr lang="sr-Latn-CS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Al-Cu (</a:t>
            </a:r>
            <a:r>
              <a:rPr lang="en-US" dirty="0" err="1" smtClean="0"/>
              <a:t>duraluminijum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Al-Zn-Mg</a:t>
            </a:r>
            <a:r>
              <a:rPr lang="sr-Latn-CS" dirty="0" smtClean="0"/>
              <a:t>, odnosno raznorodnih materijala (Al sa Mg, Al sa Cu...)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-male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deformacija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Ušteda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Nepotrebna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sr-Latn-CS" dirty="0" smtClean="0"/>
              <a:t> i</a:t>
            </a:r>
            <a:r>
              <a:rPr lang="en-US" dirty="0" smtClean="0"/>
              <a:t> </a:t>
            </a:r>
            <a:r>
              <a:rPr lang="sr-Latn-CS" dirty="0" smtClean="0"/>
              <a:t>dodatni materijal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postizanja</a:t>
            </a:r>
            <a:r>
              <a:rPr lang="en-US" dirty="0" smtClean="0"/>
              <a:t> </a:t>
            </a:r>
            <a:r>
              <a:rPr lang="en-US" dirty="0" err="1" smtClean="0"/>
              <a:t>veće</a:t>
            </a:r>
            <a:r>
              <a:rPr lang="en-US" dirty="0" smtClean="0"/>
              <a:t> </a:t>
            </a:r>
            <a:r>
              <a:rPr lang="en-US" dirty="0" err="1" smtClean="0"/>
              <a:t>čvrstoće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tunela</a:t>
            </a:r>
            <a:r>
              <a:rPr lang="en-US" dirty="0" smtClean="0"/>
              <a:t> (</a:t>
            </a:r>
            <a:r>
              <a:rPr lang="en-US" dirty="0" err="1" smtClean="0"/>
              <a:t>kanala</a:t>
            </a:r>
            <a:r>
              <a:rPr lang="en-US" dirty="0" smtClean="0"/>
              <a:t>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površinske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Nedostaci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Izlazna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Potreba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preciznom</a:t>
            </a:r>
            <a:r>
              <a:rPr lang="en-US" dirty="0" smtClean="0"/>
              <a:t> </a:t>
            </a:r>
            <a:r>
              <a:rPr lang="en-US" dirty="0" err="1" smtClean="0"/>
              <a:t>obradom</a:t>
            </a:r>
            <a:r>
              <a:rPr lang="en-US" dirty="0" smtClean="0"/>
              <a:t> </a:t>
            </a:r>
            <a:r>
              <a:rPr lang="en-US" dirty="0" err="1" smtClean="0"/>
              <a:t>ivica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Otežano</a:t>
            </a:r>
            <a:r>
              <a:rPr lang="en-US" dirty="0" smtClean="0"/>
              <a:t> </a:t>
            </a:r>
            <a:r>
              <a:rPr lang="en-US" dirty="0" err="1" smtClean="0"/>
              <a:t>čišćenje</a:t>
            </a:r>
            <a:r>
              <a:rPr lang="en-US" dirty="0" smtClean="0"/>
              <a:t> </a:t>
            </a:r>
            <a:r>
              <a:rPr lang="en-US" dirty="0" err="1" smtClean="0"/>
              <a:t>alata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nalepa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fleksibilan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postupaka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el.lukom</a:t>
            </a:r>
            <a:r>
              <a:rPr lang="en-US" dirty="0" smtClean="0"/>
              <a:t> (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prenosan</a:t>
            </a:r>
            <a:r>
              <a:rPr lang="en-US" dirty="0" smtClean="0"/>
              <a:t> </a:t>
            </a:r>
            <a:r>
              <a:rPr lang="en-US" dirty="0" err="1" smtClean="0"/>
              <a:t>uređaj</a:t>
            </a:r>
            <a:r>
              <a:rPr lang="en-US" dirty="0" smtClean="0"/>
              <a:t>, </a:t>
            </a:r>
            <a:r>
              <a:rPr lang="en-US" dirty="0" err="1" smtClean="0"/>
              <a:t>otežano</a:t>
            </a:r>
            <a:r>
              <a:rPr lang="en-US" dirty="0" smtClean="0"/>
              <a:t> </a:t>
            </a:r>
            <a:r>
              <a:rPr lang="en-US" dirty="0" err="1" smtClean="0"/>
              <a:t>pozicioniranje</a:t>
            </a:r>
            <a:r>
              <a:rPr lang="en-US" dirty="0" smtClean="0"/>
              <a:t>,…)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3350"/>
            <a:ext cx="54864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76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649663"/>
            <a:ext cx="41910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2286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8238" y="2286000"/>
            <a:ext cx="292576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9257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0"/>
            <a:ext cx="292576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8238" y="0"/>
            <a:ext cx="292576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376488"/>
            <a:ext cx="292576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622800"/>
            <a:ext cx="29257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24200" y="4648200"/>
            <a:ext cx="2925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18238" y="4729163"/>
            <a:ext cx="292576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električnom</a:t>
            </a:r>
            <a:r>
              <a:rPr lang="en-US" dirty="0" smtClean="0"/>
              <a:t> </a:t>
            </a:r>
            <a:r>
              <a:rPr lang="en-US" dirty="0" err="1" smtClean="0"/>
              <a:t>indukcijom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induktor</a:t>
            </a:r>
            <a:r>
              <a:rPr lang="en-US" dirty="0" smtClean="0"/>
              <a:t> </a:t>
            </a:r>
            <a:r>
              <a:rPr lang="en-US" dirty="0" err="1" smtClean="0"/>
              <a:t>protiče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visoke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, a u </a:t>
            </a:r>
            <a:r>
              <a:rPr lang="en-US" dirty="0" err="1" smtClean="0"/>
              <a:t>osnovnom</a:t>
            </a:r>
            <a:r>
              <a:rPr lang="en-US" dirty="0" smtClean="0"/>
              <a:t> </a:t>
            </a:r>
            <a:r>
              <a:rPr lang="en-US" dirty="0" err="1" smtClean="0"/>
              <a:t>materijalu</a:t>
            </a:r>
            <a:r>
              <a:rPr lang="en-US" dirty="0" smtClean="0"/>
              <a:t> se </a:t>
            </a:r>
            <a:r>
              <a:rPr lang="en-US" dirty="0" err="1" smtClean="0"/>
              <a:t>indukuje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utiče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zagrevanje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Zagrevanje</a:t>
            </a:r>
            <a:r>
              <a:rPr lang="en-US" dirty="0" smtClean="0"/>
              <a:t> se </a:t>
            </a:r>
            <a:r>
              <a:rPr lang="en-US" dirty="0" err="1" smtClean="0"/>
              <a:t>kombinuje</a:t>
            </a:r>
            <a:r>
              <a:rPr lang="en-US" dirty="0" smtClean="0"/>
              <a:t> </a:t>
            </a:r>
            <a:r>
              <a:rPr lang="en-US" dirty="0" err="1" smtClean="0"/>
              <a:t>dejstvom</a:t>
            </a:r>
            <a:r>
              <a:rPr lang="en-US" dirty="0" smtClean="0"/>
              <a:t> </a:t>
            </a:r>
            <a:r>
              <a:rPr lang="en-US" dirty="0" err="1" smtClean="0"/>
              <a:t>pritiska</a:t>
            </a:r>
            <a:r>
              <a:rPr lang="en-US" dirty="0" smtClean="0"/>
              <a:t>,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posredstvom</a:t>
            </a:r>
            <a:r>
              <a:rPr lang="en-US" dirty="0" smtClean="0"/>
              <a:t> </a:t>
            </a:r>
            <a:r>
              <a:rPr lang="en-US" dirty="0" err="1" smtClean="0"/>
              <a:t>valjaka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Primena</a:t>
            </a:r>
            <a:r>
              <a:rPr lang="en-US" dirty="0" smtClean="0"/>
              <a:t> – </a:t>
            </a:r>
            <a:r>
              <a:rPr lang="en-US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šavne</a:t>
            </a:r>
            <a:r>
              <a:rPr lang="en-US" dirty="0" smtClean="0"/>
              <a:t> </a:t>
            </a:r>
            <a:r>
              <a:rPr lang="en-US" dirty="0" err="1" smtClean="0"/>
              <a:t>cevi</a:t>
            </a:r>
            <a:r>
              <a:rPr lang="en-US" dirty="0" smtClean="0"/>
              <a:t>, </a:t>
            </a:r>
            <a:r>
              <a:rPr lang="en-US" dirty="0" err="1" smtClean="0"/>
              <a:t>alternativa</a:t>
            </a:r>
            <a:r>
              <a:rPr lang="en-US" dirty="0" smtClean="0"/>
              <a:t> EPP </a:t>
            </a:r>
            <a:r>
              <a:rPr lang="en-US" dirty="0" err="1" smtClean="0"/>
              <a:t>postupku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35929"/>
            <a:ext cx="7825154" cy="242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Uticaj temperature i pritiska na mogućnost zavarivanja (primer za čisto železo):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514600"/>
            <a:ext cx="5029200" cy="36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81600" y="281940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200" dirty="0" smtClean="0"/>
              <a:t>1 – oblast u kojoj nije moguće 	zavarivanje</a:t>
            </a:r>
          </a:p>
          <a:p>
            <a:r>
              <a:rPr lang="sr-Latn-CS" sz="2200" dirty="0" smtClean="0"/>
              <a:t>2 – oblast delimično mogućeg 	zavarivanja</a:t>
            </a:r>
          </a:p>
          <a:p>
            <a:r>
              <a:rPr lang="sr-Latn-CS" sz="2200" dirty="0" smtClean="0"/>
              <a:t>3 – </a:t>
            </a:r>
            <a:r>
              <a:rPr lang="sr-Latn-CS" sz="2200" u="sng" dirty="0" smtClean="0"/>
              <a:t>oblast zavarivanja </a:t>
            </a:r>
            <a:r>
              <a:rPr lang="en-US" sz="2200" u="sng" dirty="0" err="1" smtClean="0"/>
              <a:t>pritiskom</a:t>
            </a:r>
            <a:endParaRPr lang="sr-Latn-CS" sz="2200" u="sng" dirty="0" smtClean="0"/>
          </a:p>
          <a:p>
            <a:r>
              <a:rPr lang="sr-Latn-CS" sz="2200" dirty="0" smtClean="0"/>
              <a:t>4 – </a:t>
            </a:r>
            <a:r>
              <a:rPr lang="sr-Latn-CS" sz="2200" u="sng" dirty="0" smtClean="0"/>
              <a:t>oblast zavarivanja topljenjem</a:t>
            </a:r>
          </a:p>
          <a:p>
            <a:endParaRPr lang="sr-Latn-CS" sz="2200" dirty="0" smtClean="0"/>
          </a:p>
          <a:p>
            <a:r>
              <a:rPr lang="sr-Latn-CS" sz="2200" dirty="0" smtClean="0"/>
              <a:t>*Oblasti u kojoj se vrši zavarivanje su 3 i 4!!!</a:t>
            </a:r>
            <a:endParaRPr lang="sr-Latn-CS" sz="2200" dirty="0"/>
          </a:p>
        </p:txBody>
      </p:sp>
      <p:sp>
        <p:nvSpPr>
          <p:cNvPr id="6" name="Oval 5"/>
          <p:cNvSpPr/>
          <p:nvPr/>
        </p:nvSpPr>
        <p:spPr>
          <a:xfrm>
            <a:off x="2667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Oval 6"/>
          <p:cNvSpPr/>
          <p:nvPr/>
        </p:nvSpPr>
        <p:spPr>
          <a:xfrm>
            <a:off x="4191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365631" cy="376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48400" y="1524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400" b="1" dirty="0" smtClean="0"/>
              <a:t>Deformisana i rekristalizovana struktura</a:t>
            </a:r>
          </a:p>
          <a:p>
            <a:pPr algn="r"/>
            <a:r>
              <a:rPr lang="sr-Latn-CS" sz="2400" b="1" dirty="0" smtClean="0"/>
              <a:t>(Postupci zavarivanja pritiskom)</a:t>
            </a:r>
            <a:endParaRPr lang="sr-Latn-C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48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400" b="1" dirty="0" smtClean="0"/>
              <a:t>Livena struktura</a:t>
            </a:r>
          </a:p>
          <a:p>
            <a:pPr algn="r"/>
            <a:r>
              <a:rPr lang="sr-Latn-CS" sz="2400" b="1" dirty="0" smtClean="0"/>
              <a:t>(Postupci zavarivanja topljenjem)</a:t>
            </a:r>
            <a:endParaRPr lang="sr-Latn-CS" sz="2400" b="1" dirty="0"/>
          </a:p>
        </p:txBody>
      </p:sp>
      <p:sp>
        <p:nvSpPr>
          <p:cNvPr id="9" name="Left Arrow 8"/>
          <p:cNvSpPr/>
          <p:nvPr/>
        </p:nvSpPr>
        <p:spPr>
          <a:xfrm rot="19035636">
            <a:off x="5521259" y="663431"/>
            <a:ext cx="1295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20000">
            <a:off x="4067654" y="3135487"/>
            <a:ext cx="5076991" cy="36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 Arrow 9"/>
          <p:cNvSpPr/>
          <p:nvPr/>
        </p:nvSpPr>
        <p:spPr>
          <a:xfrm rot="9468905">
            <a:off x="3133257" y="5556006"/>
            <a:ext cx="1295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096000"/>
          </a:xfrm>
        </p:spPr>
        <p:txBody>
          <a:bodyPr>
            <a:normAutofit fontScale="70000" lnSpcReduction="20000"/>
          </a:bodyPr>
          <a:lstStyle/>
          <a:p>
            <a:r>
              <a:rPr lang="sr-Latn-CS" b="1" u="sng" dirty="0" smtClean="0"/>
              <a:t>Podela postupaka zavarivanja:</a:t>
            </a:r>
          </a:p>
          <a:p>
            <a:endParaRPr lang="en-US" dirty="0" smtClean="0"/>
          </a:p>
          <a:p>
            <a:endParaRPr lang="sr-Latn-CS" dirty="0" smtClean="0"/>
          </a:p>
          <a:p>
            <a:pPr marL="514350" indent="-514350">
              <a:buNone/>
            </a:pPr>
            <a:r>
              <a:rPr lang="en-US" dirty="0" smtClean="0"/>
              <a:t>a)	</a:t>
            </a:r>
            <a:r>
              <a:rPr lang="sr-Latn-CS" b="1" u="sng" dirty="0" smtClean="0"/>
              <a:t>Zavarivanje topljenjem</a:t>
            </a:r>
            <a:r>
              <a:rPr lang="sr-Latn-CS" dirty="0" smtClean="0"/>
              <a:t>: gasno, ručno-elektrolučno, zavar. pod praškom, zavar. </a:t>
            </a:r>
            <a:r>
              <a:rPr lang="en-US" dirty="0" smtClean="0"/>
              <a:t>u</a:t>
            </a:r>
            <a:r>
              <a:rPr lang="sr-Latn-CS" dirty="0" smtClean="0"/>
              <a:t> zaštitnom gasu (sa topljivom i netopljivom elektrodom), zavar. elektronskim snopom, lasersko zavarivanje,...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sr-Latn-CS" b="1" dirty="0" smtClean="0"/>
              <a:t>Načelno</a:t>
            </a:r>
            <a:r>
              <a:rPr lang="sr-Latn-CS" b="1" dirty="0" smtClean="0"/>
              <a:t>: jednostavnije za izvođenje, neograničena veličina dimenzija radnog predmeta-češće se primenjuje, livena struktura šava nije optimalna za teško zavarljive materijale i raznorodne materijale</a:t>
            </a:r>
          </a:p>
          <a:p>
            <a:pPr marL="514350" indent="-514350">
              <a:buNone/>
            </a:pPr>
            <a:endParaRPr lang="en-US" u="sng" dirty="0" smtClean="0"/>
          </a:p>
          <a:p>
            <a:pPr marL="514350" indent="-514350">
              <a:buNone/>
            </a:pPr>
            <a:endParaRPr lang="en-US" u="sng" dirty="0" smtClean="0"/>
          </a:p>
          <a:p>
            <a:pPr marL="514350" indent="-514350">
              <a:buNone/>
            </a:pPr>
            <a:r>
              <a:rPr lang="en-US" dirty="0" smtClean="0"/>
              <a:t>b)	</a:t>
            </a:r>
            <a:r>
              <a:rPr lang="sr-Latn-CS" b="1" u="sng" dirty="0" smtClean="0"/>
              <a:t>Zavarivanje </a:t>
            </a:r>
            <a:r>
              <a:rPr lang="sr-Latn-CS" b="1" u="sng" dirty="0" smtClean="0"/>
              <a:t>pritiskom</a:t>
            </a:r>
            <a:r>
              <a:rPr lang="sr-Latn-CS" dirty="0" smtClean="0"/>
              <a:t>: kovačko zavarivanje, zavarivanje trenjem (rotaciono i sa mešanjem), elektrootporno zavarivanje, zavar</a:t>
            </a:r>
            <a:r>
              <a:rPr lang="en-US" dirty="0" err="1" smtClean="0"/>
              <a:t>ivanje</a:t>
            </a:r>
            <a:r>
              <a:rPr lang="en-US" dirty="0" smtClean="0"/>
              <a:t> u</a:t>
            </a:r>
            <a:r>
              <a:rPr lang="sr-Latn-CS" dirty="0" smtClean="0"/>
              <a:t>ltrazvukom,...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sr-Latn-CS" b="1" dirty="0" smtClean="0"/>
              <a:t>Načelno</a:t>
            </a:r>
            <a:r>
              <a:rPr lang="sr-Latn-CS" b="1" dirty="0" smtClean="0"/>
              <a:t>: složenije izvođenje, za delove manjih dimenzija, kod nekih postupaka izvanredan kvalitet </a:t>
            </a:r>
            <a:r>
              <a:rPr lang="sr-Latn-CS" b="1" dirty="0" smtClean="0"/>
              <a:t>zav.spoja</a:t>
            </a:r>
            <a:endParaRPr lang="sr-Latn-CS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u </a:t>
            </a:r>
            <a:r>
              <a:rPr lang="en-US" dirty="0" err="1" smtClean="0"/>
              <a:t>toplotnoj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procesnoj</a:t>
            </a:r>
            <a:r>
              <a:rPr lang="en-US" dirty="0" smtClean="0"/>
              <a:t> </a:t>
            </a:r>
            <a:r>
              <a:rPr lang="en-US" dirty="0" err="1" smtClean="0"/>
              <a:t>tehnici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Zbog</a:t>
            </a:r>
            <a:r>
              <a:rPr lang="en-US" sz="2800" dirty="0" smtClean="0"/>
              <a:t> </a:t>
            </a:r>
            <a:r>
              <a:rPr lang="en-US" sz="2800" dirty="0" err="1" smtClean="0"/>
              <a:t>primenjenih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r>
              <a:rPr lang="en-US" sz="2800" dirty="0" smtClean="0"/>
              <a:t>, </a:t>
            </a:r>
            <a:r>
              <a:rPr lang="en-US" sz="2800" dirty="0" err="1" smtClean="0"/>
              <a:t>jednostavnosti</a:t>
            </a:r>
            <a:r>
              <a:rPr lang="en-US" sz="2800" dirty="0" smtClean="0"/>
              <a:t> </a:t>
            </a:r>
            <a:r>
              <a:rPr lang="en-US" sz="2800" dirty="0" err="1" smtClean="0"/>
              <a:t>izvođenja</a:t>
            </a:r>
            <a:r>
              <a:rPr lang="en-US" sz="2800" dirty="0" smtClean="0"/>
              <a:t>, </a:t>
            </a:r>
            <a:r>
              <a:rPr lang="en-US" sz="2800" dirty="0" err="1" smtClean="0"/>
              <a:t>dimenzija</a:t>
            </a:r>
            <a:r>
              <a:rPr lang="en-US" sz="2800" dirty="0" smtClean="0"/>
              <a:t> </a:t>
            </a:r>
            <a:r>
              <a:rPr lang="en-US" sz="2800" dirty="0" err="1" smtClean="0"/>
              <a:t>elemenata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njihove</a:t>
            </a:r>
            <a:r>
              <a:rPr lang="en-US" sz="2800" dirty="0" smtClean="0"/>
              <a:t> </a:t>
            </a:r>
            <a:r>
              <a:rPr lang="en-US" sz="2800" dirty="0" err="1" smtClean="0"/>
              <a:t>geometrije</a:t>
            </a:r>
            <a:r>
              <a:rPr lang="en-US" sz="2800" dirty="0" smtClean="0"/>
              <a:t>, </a:t>
            </a:r>
            <a:r>
              <a:rPr lang="en-US" sz="2800" dirty="0" err="1" smtClean="0"/>
              <a:t>postupci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se </a:t>
            </a:r>
            <a:r>
              <a:rPr lang="en-US" sz="2800" dirty="0" err="1" smtClean="0"/>
              <a:t>koriste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Oksiacetilensko</a:t>
            </a:r>
            <a:r>
              <a:rPr lang="en-US" sz="2800" dirty="0" smtClean="0"/>
              <a:t> (</a:t>
            </a:r>
            <a:r>
              <a:rPr lang="en-US" sz="2800" dirty="0" err="1" smtClean="0"/>
              <a:t>gasno</a:t>
            </a:r>
            <a:r>
              <a:rPr lang="en-US" sz="2800" dirty="0" smtClean="0"/>
              <a:t>) </a:t>
            </a:r>
            <a:r>
              <a:rPr lang="en-US" sz="2800" b="1" i="1" dirty="0" smtClean="0"/>
              <a:t>311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Ručno</a:t>
            </a:r>
            <a:r>
              <a:rPr lang="en-US" sz="2800" dirty="0" smtClean="0"/>
              <a:t> – </a:t>
            </a:r>
            <a:r>
              <a:rPr lang="en-US" sz="2800" dirty="0" err="1" smtClean="0"/>
              <a:t>elektrolučno</a:t>
            </a:r>
            <a:r>
              <a:rPr lang="en-US" sz="2800" dirty="0" smtClean="0"/>
              <a:t> (REL </a:t>
            </a:r>
            <a:r>
              <a:rPr lang="en-US" sz="2800" dirty="0" err="1" smtClean="0"/>
              <a:t>ili</a:t>
            </a:r>
            <a:r>
              <a:rPr lang="en-US" sz="2800" dirty="0" smtClean="0"/>
              <a:t> E </a:t>
            </a:r>
            <a:r>
              <a:rPr lang="en-US" sz="2800" dirty="0" err="1" smtClean="0"/>
              <a:t>postupak</a:t>
            </a:r>
            <a:r>
              <a:rPr lang="en-US" sz="2800" dirty="0" smtClean="0"/>
              <a:t>) </a:t>
            </a:r>
            <a:r>
              <a:rPr lang="en-US" sz="2800" b="1" i="1" dirty="0" smtClean="0"/>
              <a:t>111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MAG (metal active gas) – </a:t>
            </a:r>
            <a:r>
              <a:rPr lang="en-US" sz="2800" dirty="0" err="1" smtClean="0"/>
              <a:t>elektrolučno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topljivom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elektrodom</a:t>
            </a:r>
            <a:r>
              <a:rPr lang="en-US" sz="2800" dirty="0" smtClean="0"/>
              <a:t> u </a:t>
            </a:r>
            <a:r>
              <a:rPr lang="en-US" sz="2800" dirty="0" err="1" smtClean="0"/>
              <a:t>aktivnom</a:t>
            </a:r>
            <a:r>
              <a:rPr lang="en-US" sz="2800" dirty="0" smtClean="0"/>
              <a:t> </a:t>
            </a:r>
            <a:r>
              <a:rPr lang="en-US" sz="2800" dirty="0" err="1" smtClean="0"/>
              <a:t>zaštitnom</a:t>
            </a:r>
            <a:r>
              <a:rPr lang="en-US" sz="2800" dirty="0" smtClean="0"/>
              <a:t> </a:t>
            </a:r>
            <a:r>
              <a:rPr lang="en-US" sz="2800" dirty="0" err="1" smtClean="0"/>
              <a:t>gasu</a:t>
            </a:r>
            <a:r>
              <a:rPr lang="en-US" sz="2800" dirty="0" smtClean="0"/>
              <a:t> (CO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</a:t>
            </a:r>
            <a:r>
              <a:rPr lang="en-US" sz="2800" b="1" i="1" dirty="0" smtClean="0"/>
              <a:t>135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TIG (tungsten inert gas) - </a:t>
            </a:r>
            <a:r>
              <a:rPr lang="en-US" sz="2800" dirty="0" err="1" smtClean="0"/>
              <a:t>elektrolučno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netopljivom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elektrodom</a:t>
            </a:r>
            <a:r>
              <a:rPr lang="en-US" sz="2800" dirty="0" smtClean="0"/>
              <a:t> u </a:t>
            </a:r>
            <a:r>
              <a:rPr lang="en-US" sz="2800" dirty="0" err="1" smtClean="0"/>
              <a:t>inertnom</a:t>
            </a:r>
            <a:r>
              <a:rPr lang="en-US" sz="2800" dirty="0" smtClean="0"/>
              <a:t> </a:t>
            </a:r>
            <a:r>
              <a:rPr lang="en-US" sz="2800" dirty="0" err="1" smtClean="0"/>
              <a:t>zaštitnom</a:t>
            </a:r>
            <a:r>
              <a:rPr lang="en-US" sz="2800" dirty="0" smtClean="0"/>
              <a:t> </a:t>
            </a:r>
            <a:r>
              <a:rPr lang="en-US" sz="2800" dirty="0" err="1" smtClean="0"/>
              <a:t>gasu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Ar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dr.) </a:t>
            </a:r>
            <a:r>
              <a:rPr lang="en-US" sz="2800" b="1" i="1" dirty="0" smtClean="0"/>
              <a:t>141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Indukciono</a:t>
            </a:r>
            <a:r>
              <a:rPr lang="en-US" sz="2800" dirty="0" smtClean="0"/>
              <a:t> (</a:t>
            </a:r>
            <a:r>
              <a:rPr lang="en-US" sz="2800" dirty="0" err="1" smtClean="0"/>
              <a:t>visokofrekventno</a:t>
            </a:r>
            <a:r>
              <a:rPr lang="en-US" sz="2800" dirty="0" smtClean="0"/>
              <a:t>; HF-high frequency) </a:t>
            </a:r>
            <a:r>
              <a:rPr lang="en-US" sz="2800" b="1" i="1" dirty="0" smtClean="0"/>
              <a:t>743</a:t>
            </a:r>
            <a:r>
              <a:rPr lang="en-US" sz="2800" dirty="0" smtClean="0"/>
              <a:t> 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Trenjem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mešanjem</a:t>
            </a:r>
            <a:r>
              <a:rPr lang="en-US" sz="2800" dirty="0" smtClean="0"/>
              <a:t> (FSW-friction stir welding) </a:t>
            </a:r>
            <a:r>
              <a:rPr lang="en-US" sz="2800" b="1" i="1" dirty="0" smtClean="0"/>
              <a:t>43</a:t>
            </a:r>
          </a:p>
          <a:p>
            <a:pPr marL="514350" indent="-514350">
              <a:buAutoNum type="arabicPeriod"/>
            </a:pPr>
            <a:endParaRPr lang="en-US" sz="28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Oksiacetilensko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je </a:t>
            </a:r>
            <a:r>
              <a:rPr lang="en-US" dirty="0" err="1" smtClean="0"/>
              <a:t>zavarivački</a:t>
            </a:r>
            <a:r>
              <a:rPr lang="en-US" dirty="0" smtClean="0"/>
              <a:t> </a:t>
            </a:r>
            <a:r>
              <a:rPr lang="en-US" dirty="0" err="1" smtClean="0"/>
              <a:t>plamen</a:t>
            </a:r>
            <a:r>
              <a:rPr lang="en-US" dirty="0" smtClean="0"/>
              <a:t> </a:t>
            </a:r>
            <a:r>
              <a:rPr lang="en-US" dirty="0" err="1" smtClean="0"/>
              <a:t>dobijen</a:t>
            </a:r>
            <a:r>
              <a:rPr lang="en-US" dirty="0" smtClean="0"/>
              <a:t> </a:t>
            </a:r>
            <a:r>
              <a:rPr lang="en-US" dirty="0" err="1" smtClean="0"/>
              <a:t>sagorevanjem</a:t>
            </a:r>
            <a:r>
              <a:rPr lang="en-US" dirty="0" smtClean="0"/>
              <a:t> </a:t>
            </a:r>
            <a:r>
              <a:rPr lang="en-US" dirty="0" err="1" smtClean="0"/>
              <a:t>acetilena</a:t>
            </a:r>
            <a:r>
              <a:rPr lang="en-US" dirty="0" smtClean="0"/>
              <a:t> 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) u </a:t>
            </a:r>
            <a:r>
              <a:rPr lang="en-US" dirty="0" err="1" smtClean="0"/>
              <a:t>kiseoniku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osnovnoj</a:t>
            </a:r>
            <a:r>
              <a:rPr lang="en-US" dirty="0" smtClean="0"/>
              <a:t> </a:t>
            </a:r>
            <a:r>
              <a:rPr lang="en-US" dirty="0" err="1" smtClean="0"/>
              <a:t>šemi</a:t>
            </a:r>
            <a:r>
              <a:rPr lang="en-US" dirty="0" smtClean="0"/>
              <a:t> </a:t>
            </a:r>
            <a:r>
              <a:rPr lang="en-US" dirty="0" err="1" smtClean="0"/>
              <a:t>sličan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TIG.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6200"/>
            <a:ext cx="790875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plamena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219200"/>
            <a:ext cx="441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1-Jezgro </a:t>
            </a:r>
            <a:r>
              <a:rPr lang="en-US" sz="2000" b="1" dirty="0" err="1" smtClean="0"/>
              <a:t>plamena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raspadanje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acetilena</a:t>
            </a:r>
            <a:r>
              <a:rPr lang="en-US" sz="2000" b="1" dirty="0" smtClean="0"/>
              <a:t>:</a:t>
            </a:r>
          </a:p>
          <a:p>
            <a:endParaRPr lang="en-US" sz="2000" dirty="0" smtClean="0"/>
          </a:p>
          <a:p>
            <a:r>
              <a:rPr lang="en-US" sz="2000" b="1" dirty="0" smtClean="0"/>
              <a:t>2-Primarno </a:t>
            </a:r>
            <a:r>
              <a:rPr lang="en-US" sz="2000" b="1" dirty="0" err="1" smtClean="0"/>
              <a:t>sagorevanje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acetilena</a:t>
            </a:r>
            <a:r>
              <a:rPr lang="en-US" sz="2000" b="1" dirty="0" smtClean="0"/>
              <a:t> (O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boce</a:t>
            </a:r>
            <a:r>
              <a:rPr lang="en-US" sz="2000" b="1" dirty="0" smtClean="0"/>
              <a:t>):</a:t>
            </a:r>
          </a:p>
          <a:p>
            <a:endParaRPr lang="en-US" sz="2000" dirty="0" smtClean="0"/>
          </a:p>
          <a:p>
            <a:r>
              <a:rPr lang="en-US" sz="2000" b="1" dirty="0" smtClean="0"/>
              <a:t>3-Omotač </a:t>
            </a:r>
            <a:r>
              <a:rPr lang="en-US" sz="2000" b="1" dirty="0" err="1" smtClean="0"/>
              <a:t>plamena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sekundarno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sagorevanje</a:t>
            </a:r>
            <a:r>
              <a:rPr lang="en-US" sz="2000" b="1" dirty="0" smtClean="0"/>
              <a:t> (O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okoline</a:t>
            </a:r>
            <a:r>
              <a:rPr lang="en-US" sz="2000" b="1" dirty="0" smtClean="0"/>
              <a:t>)*: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4478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5867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</a:t>
            </a:r>
            <a:r>
              <a:rPr lang="en-US" sz="2400" b="1" dirty="0" err="1" smtClean="0"/>
              <a:t>Plamen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koncentrisan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izvor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toplote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zavarivački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što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uzrokuje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deformacije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širi</a:t>
            </a:r>
            <a:r>
              <a:rPr lang="en-US" sz="2400" b="1" dirty="0" smtClean="0"/>
              <a:t> ZUT, </a:t>
            </a:r>
            <a:r>
              <a:rPr lang="en-US" sz="2400" b="1" dirty="0" err="1" smtClean="0"/>
              <a:t>zaostale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napone</a:t>
            </a:r>
            <a:r>
              <a:rPr lang="en-US" sz="2400" b="1" dirty="0" smtClean="0"/>
              <a:t>…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kod</a:t>
            </a:r>
            <a:r>
              <a:rPr lang="en-US" dirty="0" smtClean="0"/>
              <a:t> REL 4000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1215</Words>
  <Application>Microsoft Office PowerPoint</Application>
  <PresentationFormat>On-screen Show (4:3)</PresentationFormat>
  <Paragraphs>235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TEHNOLOGIJA MAŠINOGRADNJE</vt:lpstr>
      <vt:lpstr>Nastavne jedinice</vt:lpstr>
      <vt:lpstr>Slide 3</vt:lpstr>
      <vt:lpstr>Slide 4</vt:lpstr>
      <vt:lpstr>Slide 5</vt:lpstr>
      <vt:lpstr>Slide 6</vt:lpstr>
      <vt:lpstr>Postupci zavarivanja u toplotnoj i procesnoj tehnici</vt:lpstr>
      <vt:lpstr>Oksiacetilensko zavarivanje</vt:lpstr>
      <vt:lpstr>Slide 9</vt:lpstr>
      <vt:lpstr>Slide 10</vt:lpstr>
      <vt:lpstr>Slide 11</vt:lpstr>
      <vt:lpstr>Slide 12</vt:lpstr>
      <vt:lpstr>Ručno-elektrolučno zavarivanje (REL ili E postupak)</vt:lpstr>
      <vt:lpstr>Slide 14</vt:lpstr>
      <vt:lpstr>Slide 15</vt:lpstr>
      <vt:lpstr>Slide 16</vt:lpstr>
      <vt:lpstr>Slide 17</vt:lpstr>
      <vt:lpstr>Slide 18</vt:lpstr>
      <vt:lpstr>Zavarivanje u aktivnom gasu sa topljivom elektrodom (MAG)</vt:lpstr>
      <vt:lpstr>Slide 20</vt:lpstr>
      <vt:lpstr>Slide 21</vt:lpstr>
      <vt:lpstr>Slide 22</vt:lpstr>
      <vt:lpstr>Zavarivanje u inertnom gasu sa netopljivom elektrodom (TIG)</vt:lpstr>
      <vt:lpstr>Slide 24</vt:lpstr>
      <vt:lpstr>Slide 25</vt:lpstr>
      <vt:lpstr>Slide 26</vt:lpstr>
      <vt:lpstr>Zavarivanje trenjem sa mešanjem</vt:lpstr>
      <vt:lpstr>Slide 28</vt:lpstr>
      <vt:lpstr>Mikrostruktura zavarenog spoja</vt:lpstr>
      <vt:lpstr>Slide 30</vt:lpstr>
      <vt:lpstr>Slide 31</vt:lpstr>
      <vt:lpstr>Slide 32</vt:lpstr>
      <vt:lpstr>Slide 33</vt:lpstr>
      <vt:lpstr>Zavarivanje električnom indukcijom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MAŠINOGRADNJE</dc:title>
  <dc:creator>sebastijan</dc:creator>
  <cp:lastModifiedBy>sebastijan</cp:lastModifiedBy>
  <cp:revision>34</cp:revision>
  <dcterms:created xsi:type="dcterms:W3CDTF">2015-03-07T09:03:31Z</dcterms:created>
  <dcterms:modified xsi:type="dcterms:W3CDTF">2015-03-07T23:13:08Z</dcterms:modified>
</cp:coreProperties>
</file>