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60" r:id="rId3"/>
    <p:sldId id="261" r:id="rId4"/>
    <p:sldId id="262" r:id="rId5"/>
    <p:sldId id="263" r:id="rId6"/>
    <p:sldId id="264" r:id="rId7"/>
    <p:sldId id="268" r:id="rId8"/>
    <p:sldId id="307" r:id="rId9"/>
    <p:sldId id="308" r:id="rId10"/>
    <p:sldId id="272" r:id="rId11"/>
    <p:sldId id="273" r:id="rId12"/>
    <p:sldId id="274" r:id="rId13"/>
    <p:sldId id="276" r:id="rId14"/>
    <p:sldId id="309" r:id="rId15"/>
    <p:sldId id="310" r:id="rId16"/>
    <p:sldId id="279" r:id="rId17"/>
    <p:sldId id="280" r:id="rId18"/>
    <p:sldId id="281" r:id="rId19"/>
    <p:sldId id="282" r:id="rId20"/>
    <p:sldId id="311" r:id="rId21"/>
    <p:sldId id="285" r:id="rId22"/>
    <p:sldId id="312" r:id="rId23"/>
    <p:sldId id="313" r:id="rId24"/>
    <p:sldId id="289" r:id="rId25"/>
    <p:sldId id="292" r:id="rId26"/>
    <p:sldId id="296" r:id="rId27"/>
    <p:sldId id="299" r:id="rId28"/>
    <p:sldId id="300" r:id="rId29"/>
    <p:sldId id="302" r:id="rId30"/>
    <p:sldId id="304" r:id="rId31"/>
    <p:sldId id="305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2028-B873-4854-B4C8-5AF757F614B1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3535-5751-414B-A9FA-656DC9403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TEHNOLOGIJA MAŠINOGRADNJE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0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Prednosti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, </a:t>
            </a:r>
            <a:r>
              <a:rPr lang="en-US" dirty="0" err="1"/>
              <a:t>navarivanje</a:t>
            </a:r>
            <a:r>
              <a:rPr lang="en-US" dirty="0"/>
              <a:t>, </a:t>
            </a:r>
            <a:r>
              <a:rPr lang="en-US" dirty="0" err="1"/>
              <a:t>rezanje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tvrdo</a:t>
            </a:r>
            <a:r>
              <a:rPr lang="en-US" dirty="0"/>
              <a:t> </a:t>
            </a:r>
            <a:r>
              <a:rPr lang="en-US" dirty="0" err="1"/>
              <a:t>lemljenje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REL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do 1,5 mm</a:t>
            </a:r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sporo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martenzita</a:t>
            </a:r>
            <a:r>
              <a:rPr lang="en-US" dirty="0"/>
              <a:t> u ZUT-u.</a:t>
            </a:r>
          </a:p>
          <a:p>
            <a:pPr>
              <a:buFontTx/>
              <a:buChar char="-"/>
            </a:pPr>
            <a:r>
              <a:rPr lang="en-US" dirty="0" err="1"/>
              <a:t>Nezamenljiv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reparaturna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terenu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</a:t>
            </a:r>
            <a:r>
              <a:rPr lang="en-US" dirty="0" err="1"/>
              <a:t>obojenih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(pre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leg.Al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Cu), </a:t>
            </a:r>
            <a:r>
              <a:rPr lang="en-US" dirty="0" err="1"/>
              <a:t>livenih</a:t>
            </a:r>
            <a:r>
              <a:rPr lang="en-US" dirty="0"/>
              <a:t> </a:t>
            </a:r>
            <a:r>
              <a:rPr lang="en-US" dirty="0" err="1"/>
              <a:t>gvožđa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Nedostaci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zavarivačkog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ZUT, </a:t>
            </a:r>
            <a:r>
              <a:rPr lang="en-US" dirty="0" err="1"/>
              <a:t>sporo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štetne</a:t>
            </a:r>
            <a:r>
              <a:rPr lang="en-US" dirty="0"/>
              <a:t> </a:t>
            </a:r>
            <a:r>
              <a:rPr lang="en-US" dirty="0" err="1"/>
              <a:t>Vidmanštetenove</a:t>
            </a:r>
            <a:r>
              <a:rPr lang="en-US" dirty="0"/>
              <a:t> </a:t>
            </a:r>
            <a:r>
              <a:rPr lang="en-US" dirty="0" err="1"/>
              <a:t>strukture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tankih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obojenih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lošiji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TIG-a</a:t>
            </a:r>
          </a:p>
          <a:p>
            <a:pPr>
              <a:buFontTx/>
              <a:buChar char="-"/>
            </a:pP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5 mm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REL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3642439" y="1699405"/>
            <a:ext cx="5415973" cy="49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Ručno-elektrolučno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br>
              <a:rPr lang="en-US" dirty="0"/>
            </a:br>
            <a:r>
              <a:rPr lang="en-US" dirty="0"/>
              <a:t>(REL </a:t>
            </a:r>
            <a:r>
              <a:rPr lang="en-US" dirty="0" err="1"/>
              <a:t>ili</a:t>
            </a:r>
            <a:r>
              <a:rPr lang="en-US" dirty="0"/>
              <a:t> E </a:t>
            </a:r>
            <a:r>
              <a:rPr lang="en-US" dirty="0" err="1"/>
              <a:t>postupak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Elektroda</a:t>
            </a:r>
            <a:r>
              <a:rPr lang="en-US" sz="2800" dirty="0"/>
              <a:t> se </a:t>
            </a:r>
            <a:r>
              <a:rPr lang="en-US" sz="2800" dirty="0" err="1"/>
              <a:t>topi</a:t>
            </a:r>
            <a:r>
              <a:rPr lang="en-US" sz="2800" dirty="0"/>
              <a:t> pod </a:t>
            </a:r>
            <a:r>
              <a:rPr lang="en-US" sz="2800" dirty="0" err="1"/>
              <a:t>dejstvom</a:t>
            </a:r>
            <a:r>
              <a:rPr lang="en-US" sz="2800" dirty="0"/>
              <a:t> </a:t>
            </a:r>
            <a:r>
              <a:rPr lang="en-US" sz="2800" dirty="0" err="1"/>
              <a:t>el.luka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Elektroda</a:t>
            </a:r>
            <a:r>
              <a:rPr lang="en-US" sz="2800" dirty="0"/>
              <a:t> se </a:t>
            </a:r>
            <a:r>
              <a:rPr lang="en-US" sz="2800" dirty="0" err="1"/>
              <a:t>sastoji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:</a:t>
            </a:r>
          </a:p>
          <a:p>
            <a:pPr>
              <a:buNone/>
            </a:pPr>
            <a:r>
              <a:rPr lang="en-US" sz="2800" dirty="0"/>
              <a:t>1.</a:t>
            </a:r>
            <a:r>
              <a:rPr lang="sr-Latn-CS" sz="2800" dirty="0"/>
              <a:t> </a:t>
            </a:r>
            <a:r>
              <a:rPr lang="en-US" sz="2800" dirty="0" err="1"/>
              <a:t>jezgra</a:t>
            </a:r>
            <a:r>
              <a:rPr lang="en-US" sz="2800" dirty="0"/>
              <a:t> </a:t>
            </a:r>
            <a:r>
              <a:rPr lang="en-US" sz="2800" dirty="0" err="1"/>
              <a:t>prečnika</a:t>
            </a:r>
            <a:r>
              <a:rPr lang="en-US" sz="2800" dirty="0"/>
              <a:t> 2-6 mm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popunjava</a:t>
            </a:r>
            <a:r>
              <a:rPr lang="en-US" sz="2800" dirty="0"/>
              <a:t> </a:t>
            </a:r>
            <a:r>
              <a:rPr lang="en-US" sz="2800" dirty="0" err="1"/>
              <a:t>žleb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delom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</a:t>
            </a:r>
            <a:r>
              <a:rPr lang="en-US" sz="2800" dirty="0" err="1"/>
              <a:t>obrazuje</a:t>
            </a:r>
            <a:r>
              <a:rPr lang="en-US" sz="2800" dirty="0"/>
              <a:t> </a:t>
            </a:r>
            <a:r>
              <a:rPr lang="en-US" sz="2800" dirty="0" err="1"/>
              <a:t>šav</a:t>
            </a:r>
            <a:r>
              <a:rPr lang="en-US" sz="2800" dirty="0"/>
              <a:t>  </a:t>
            </a:r>
          </a:p>
          <a:p>
            <a:pPr>
              <a:buNone/>
            </a:pPr>
            <a:r>
              <a:rPr lang="en-US" sz="2800" dirty="0"/>
              <a:t>2.</a:t>
            </a:r>
            <a:r>
              <a:rPr lang="sr-Latn-CS" sz="2800" dirty="0"/>
              <a:t> </a:t>
            </a:r>
            <a:r>
              <a:rPr lang="en-US" sz="2800" dirty="0" err="1"/>
              <a:t>obloge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obrazuje</a:t>
            </a:r>
            <a:r>
              <a:rPr lang="en-US" sz="2800" dirty="0"/>
              <a:t> </a:t>
            </a:r>
            <a:r>
              <a:rPr lang="en-US" sz="2800" dirty="0" err="1"/>
              <a:t>trosku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šavom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Jezgro elektrode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-izrađuje se od vučene žice</a:t>
            </a:r>
          </a:p>
          <a:p>
            <a:pPr>
              <a:buNone/>
            </a:pPr>
            <a:r>
              <a:rPr lang="sr-Latn-CS" dirty="0"/>
              <a:t>-čelično jezgro se izrađuje od niskougljeničnog, nisko i visoko legiranog čelika (sadržaj C do 0,12 %)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sr-Latn-CS" dirty="0"/>
              <a:t>-jezgra od legura obojenih metala: Cu, Al,...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Obloga elektrode</a:t>
            </a:r>
            <a:r>
              <a:rPr lang="sr-Latn-CS" dirty="0"/>
              <a:t>: -uloga obloge je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troske</a:t>
            </a:r>
            <a:r>
              <a:rPr lang="en-US" dirty="0"/>
              <a:t>,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uloga</a:t>
            </a:r>
            <a:r>
              <a:rPr lang="sr-Latn-CS" dirty="0"/>
              <a:t>:</a:t>
            </a:r>
          </a:p>
          <a:p>
            <a:pPr marL="514350" indent="-514350">
              <a:buNone/>
            </a:pPr>
            <a:r>
              <a:rPr lang="en-US" dirty="0"/>
              <a:t>	- s</a:t>
            </a:r>
            <a:r>
              <a:rPr lang="sr-Latn-CS" dirty="0"/>
              <a:t>nižavanje potencijala jonizacije prostora između elektrode i osnovnog materijala, čime se povećava stabilnost </a:t>
            </a:r>
            <a:r>
              <a:rPr lang="en-US" dirty="0" err="1"/>
              <a:t>električnog</a:t>
            </a:r>
            <a:r>
              <a:rPr lang="en-US" dirty="0"/>
              <a:t> </a:t>
            </a:r>
            <a:r>
              <a:rPr lang="sr-Latn-CS" dirty="0"/>
              <a:t>luka (inače nestabilan u vazduhu zbog visokog potencijala jonizacije)</a:t>
            </a:r>
          </a:p>
          <a:p>
            <a:pPr marL="514350" indent="-514350">
              <a:buNone/>
            </a:pPr>
            <a:r>
              <a:rPr lang="sr-Latn-CS" dirty="0"/>
              <a:t>	- zaštita tečnog metala od uticaja gasova iz okoline</a:t>
            </a:r>
          </a:p>
          <a:p>
            <a:pPr marL="514350" indent="-514350">
              <a:buNone/>
            </a:pPr>
            <a:r>
              <a:rPr lang="sr-Latn-CS" dirty="0"/>
              <a:t>	- </a:t>
            </a:r>
            <a:r>
              <a:rPr lang="en-US" dirty="0" err="1"/>
              <a:t>pročišćavanje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dezoksidacija</a:t>
            </a:r>
            <a:r>
              <a:rPr lang="en-US" dirty="0"/>
              <a:t>)</a:t>
            </a:r>
            <a:endParaRPr lang="sr-Latn-CS" dirty="0"/>
          </a:p>
          <a:p>
            <a:pPr marL="514350" indent="-514350">
              <a:buNone/>
            </a:pPr>
            <a:r>
              <a:rPr lang="sr-Latn-CS" dirty="0"/>
              <a:t>	- legira rastop dodavanjem npr. Si i Ti koji usitnjavaju strukturu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	-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hlađenja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	- </a:t>
            </a:r>
            <a:r>
              <a:rPr lang="en-US" dirty="0" err="1"/>
              <a:t>obezbeđenje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u </a:t>
            </a:r>
            <a:r>
              <a:rPr lang="en-US" dirty="0" err="1"/>
              <a:t>prinudnim</a:t>
            </a:r>
            <a:r>
              <a:rPr lang="en-US" dirty="0"/>
              <a:t> </a:t>
            </a:r>
            <a:r>
              <a:rPr lang="en-US" dirty="0" err="1"/>
              <a:t>položajima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248400" cy="6248400"/>
          </a:xfrm>
        </p:spPr>
        <p:txBody>
          <a:bodyPr>
            <a:noAutofit/>
          </a:bodyPr>
          <a:lstStyle/>
          <a:p>
            <a:r>
              <a:rPr lang="en-US" sz="2300" u="sng" dirty="0" err="1"/>
              <a:t>Najčešće</a:t>
            </a:r>
            <a:r>
              <a:rPr lang="en-US" sz="2300" u="sng" dirty="0"/>
              <a:t> v</a:t>
            </a:r>
            <a:r>
              <a:rPr lang="sr-Latn-CS" sz="2300" u="sng" dirty="0"/>
              <a:t>rste elektrod</a:t>
            </a:r>
            <a:r>
              <a:rPr lang="en-US" sz="2300" u="sng" dirty="0"/>
              <a:t>a </a:t>
            </a:r>
            <a:r>
              <a:rPr lang="en-US" sz="2300" u="sng" dirty="0" err="1"/>
              <a:t>prema</a:t>
            </a:r>
            <a:r>
              <a:rPr lang="en-US" sz="2300" u="sng" dirty="0"/>
              <a:t> </a:t>
            </a:r>
            <a:r>
              <a:rPr lang="en-US" sz="2300" u="sng" dirty="0" err="1"/>
              <a:t>tipu</a:t>
            </a:r>
            <a:r>
              <a:rPr lang="en-US" sz="2300" u="sng" dirty="0"/>
              <a:t> </a:t>
            </a:r>
            <a:r>
              <a:rPr lang="en-US" sz="2300" u="sng" dirty="0" err="1"/>
              <a:t>obloge</a:t>
            </a:r>
            <a:r>
              <a:rPr lang="sr-Latn-CS" sz="2300" dirty="0"/>
              <a:t>: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b="1" dirty="0" err="1"/>
              <a:t>Celulozne</a:t>
            </a:r>
            <a:r>
              <a:rPr lang="en-US" sz="2300" dirty="0"/>
              <a:t>: </a:t>
            </a:r>
            <a:r>
              <a:rPr lang="en-US" sz="2300" dirty="0" err="1"/>
              <a:t>malo</a:t>
            </a:r>
            <a:r>
              <a:rPr lang="en-US" sz="2300" dirty="0"/>
              <a:t> </a:t>
            </a:r>
            <a:r>
              <a:rPr lang="en-US" sz="2300" dirty="0" err="1"/>
              <a:t>troske</a:t>
            </a:r>
            <a:r>
              <a:rPr lang="en-US" sz="2300" dirty="0"/>
              <a:t> </a:t>
            </a:r>
            <a:r>
              <a:rPr lang="en-US" sz="2300" dirty="0" err="1"/>
              <a:t>koja</a:t>
            </a:r>
            <a:r>
              <a:rPr lang="en-US" sz="2300" dirty="0"/>
              <a:t> se </a:t>
            </a:r>
            <a:r>
              <a:rPr lang="en-US" sz="2300" dirty="0" err="1"/>
              <a:t>lako</a:t>
            </a:r>
            <a:r>
              <a:rPr lang="en-US" sz="2300" dirty="0"/>
              <a:t> </a:t>
            </a:r>
            <a:r>
              <a:rPr lang="en-US" sz="2300" dirty="0" err="1"/>
              <a:t>uklanja</a:t>
            </a:r>
            <a:r>
              <a:rPr lang="en-US" sz="2300" dirty="0"/>
              <a:t>, </a:t>
            </a:r>
            <a:r>
              <a:rPr lang="en-US" sz="2300" dirty="0" err="1"/>
              <a:t>pogodne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korene</a:t>
            </a:r>
            <a:r>
              <a:rPr lang="en-US" sz="2300" dirty="0"/>
              <a:t> </a:t>
            </a:r>
            <a:r>
              <a:rPr lang="en-US" sz="2300" dirty="0" err="1"/>
              <a:t>zavare</a:t>
            </a:r>
            <a:r>
              <a:rPr lang="en-US" sz="2300" dirty="0"/>
              <a:t>, </a:t>
            </a:r>
            <a:r>
              <a:rPr lang="en-US" sz="2300" dirty="0" err="1"/>
              <a:t>neestetski</a:t>
            </a:r>
            <a:r>
              <a:rPr lang="en-US" sz="2300" dirty="0"/>
              <a:t> </a:t>
            </a:r>
            <a:r>
              <a:rPr lang="en-US" sz="2300" dirty="0" err="1"/>
              <a:t>izgled</a:t>
            </a:r>
            <a:r>
              <a:rPr lang="en-US" sz="2300" dirty="0"/>
              <a:t> </a:t>
            </a:r>
            <a:r>
              <a:rPr lang="en-US" sz="2300" dirty="0" err="1"/>
              <a:t>šava</a:t>
            </a:r>
            <a:r>
              <a:rPr lang="en-US" sz="2300" dirty="0"/>
              <a:t>.</a:t>
            </a:r>
          </a:p>
          <a:p>
            <a:pPr>
              <a:buFontTx/>
              <a:buChar char="-"/>
            </a:pPr>
            <a:endParaRPr lang="en-US" sz="2300" b="1" dirty="0"/>
          </a:p>
          <a:p>
            <a:pPr>
              <a:buFontTx/>
              <a:buChar char="-"/>
            </a:pPr>
            <a:r>
              <a:rPr lang="en-US" sz="2300" b="1" dirty="0" err="1"/>
              <a:t>Rutilne</a:t>
            </a:r>
            <a:r>
              <a:rPr lang="en-US" sz="2300" dirty="0"/>
              <a:t>: </a:t>
            </a:r>
            <a:r>
              <a:rPr lang="en-US" sz="2300" dirty="0" err="1"/>
              <a:t>lako</a:t>
            </a:r>
            <a:r>
              <a:rPr lang="en-US" sz="2300" dirty="0"/>
              <a:t> se </a:t>
            </a:r>
            <a:r>
              <a:rPr lang="en-US" sz="2300" dirty="0" err="1"/>
              <a:t>uspostavlja</a:t>
            </a:r>
            <a:r>
              <a:rPr lang="en-US" sz="2300" dirty="0"/>
              <a:t> </a:t>
            </a:r>
            <a:r>
              <a:rPr lang="en-US" sz="2300" dirty="0" err="1"/>
              <a:t>luk</a:t>
            </a:r>
            <a:r>
              <a:rPr lang="en-US" sz="2300" dirty="0"/>
              <a:t>, </a:t>
            </a:r>
            <a:r>
              <a:rPr lang="en-US" sz="2300" dirty="0" err="1"/>
              <a:t>laka</a:t>
            </a:r>
            <a:r>
              <a:rPr lang="en-US" sz="2300" dirty="0"/>
              <a:t> </a:t>
            </a:r>
            <a:r>
              <a:rPr lang="en-US" sz="2300" dirty="0" err="1"/>
              <a:t>upotreba</a:t>
            </a:r>
            <a:r>
              <a:rPr lang="en-US" sz="2300" dirty="0"/>
              <a:t>, </a:t>
            </a:r>
            <a:r>
              <a:rPr lang="en-US" sz="2300" dirty="0" err="1"/>
              <a:t>lep</a:t>
            </a:r>
            <a:r>
              <a:rPr lang="en-US" sz="2300" dirty="0"/>
              <a:t> </a:t>
            </a:r>
            <a:r>
              <a:rPr lang="en-US" sz="2300" dirty="0" err="1"/>
              <a:t>izgled</a:t>
            </a:r>
            <a:r>
              <a:rPr lang="en-US" sz="2300" dirty="0"/>
              <a:t> </a:t>
            </a:r>
            <a:r>
              <a:rPr lang="en-US" sz="2300" dirty="0" err="1"/>
              <a:t>šava</a:t>
            </a:r>
            <a:r>
              <a:rPr lang="en-US" sz="2300" dirty="0"/>
              <a:t>, </a:t>
            </a:r>
            <a:r>
              <a:rPr lang="en-US" sz="2300" dirty="0" err="1"/>
              <a:t>gusta</a:t>
            </a:r>
            <a:r>
              <a:rPr lang="en-US" sz="2300" dirty="0"/>
              <a:t> </a:t>
            </a:r>
            <a:r>
              <a:rPr lang="en-US" sz="2300" dirty="0" err="1"/>
              <a:t>troska</a:t>
            </a:r>
            <a:r>
              <a:rPr lang="en-US" sz="2300" dirty="0"/>
              <a:t> </a:t>
            </a:r>
            <a:r>
              <a:rPr lang="en-US" sz="2300" dirty="0" err="1"/>
              <a:t>obezbeđuje</a:t>
            </a:r>
            <a:r>
              <a:rPr lang="en-US" sz="2300" dirty="0"/>
              <a:t> </a:t>
            </a:r>
            <a:r>
              <a:rPr lang="en-US" sz="2300" dirty="0" err="1"/>
              <a:t>zavarivanje</a:t>
            </a:r>
            <a:r>
              <a:rPr lang="en-US" sz="2300" dirty="0"/>
              <a:t> u </a:t>
            </a:r>
            <a:r>
              <a:rPr lang="en-US" sz="2300" dirty="0" err="1"/>
              <a:t>svim</a:t>
            </a:r>
            <a:r>
              <a:rPr lang="en-US" sz="2300" dirty="0"/>
              <a:t> </a:t>
            </a:r>
            <a:r>
              <a:rPr lang="en-US" sz="2300" dirty="0" err="1"/>
              <a:t>položajima</a:t>
            </a:r>
            <a:r>
              <a:rPr lang="en-US" sz="2300" dirty="0"/>
              <a:t>.</a:t>
            </a:r>
            <a:endParaRPr lang="en-US" sz="2300" i="1" dirty="0"/>
          </a:p>
          <a:p>
            <a:pPr>
              <a:buFontTx/>
              <a:buChar char="-"/>
            </a:pPr>
            <a:endParaRPr lang="en-US" sz="2300" b="1" dirty="0"/>
          </a:p>
          <a:p>
            <a:pPr>
              <a:buFontTx/>
              <a:buChar char="-"/>
            </a:pPr>
            <a:r>
              <a:rPr lang="en-US" sz="2300" b="1" dirty="0" err="1"/>
              <a:t>Bazične</a:t>
            </a:r>
            <a:r>
              <a:rPr lang="en-US" sz="2300" dirty="0"/>
              <a:t>: </a:t>
            </a:r>
            <a:r>
              <a:rPr lang="en-US" sz="2300" dirty="0" err="1"/>
              <a:t>nizak</a:t>
            </a:r>
            <a:r>
              <a:rPr lang="en-US" sz="2300" dirty="0"/>
              <a:t> </a:t>
            </a:r>
            <a:r>
              <a:rPr lang="en-US" sz="2300" dirty="0" err="1"/>
              <a:t>nivo</a:t>
            </a:r>
            <a:r>
              <a:rPr lang="en-US" sz="2300" dirty="0"/>
              <a:t> </a:t>
            </a:r>
            <a:r>
              <a:rPr lang="en-US" sz="2300" dirty="0" err="1"/>
              <a:t>vodonika</a:t>
            </a:r>
            <a:r>
              <a:rPr lang="en-US" sz="2300" dirty="0"/>
              <a:t> </a:t>
            </a:r>
            <a:r>
              <a:rPr lang="en-US" sz="2300" dirty="0" err="1"/>
              <a:t>daje</a:t>
            </a:r>
            <a:r>
              <a:rPr lang="en-US" sz="2300" dirty="0"/>
              <a:t> </a:t>
            </a:r>
            <a:r>
              <a:rPr lang="en-US" sz="2300" dirty="0" err="1"/>
              <a:t>otpornost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hladne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vruće</a:t>
            </a:r>
            <a:r>
              <a:rPr lang="en-US" sz="2300" dirty="0"/>
              <a:t> </a:t>
            </a:r>
            <a:r>
              <a:rPr lang="en-US" sz="2300" dirty="0" err="1"/>
              <a:t>prsline</a:t>
            </a:r>
            <a:r>
              <a:rPr lang="en-US" sz="2300" dirty="0"/>
              <a:t> , </a:t>
            </a:r>
            <a:r>
              <a:rPr lang="en-US" sz="2300" dirty="0" err="1"/>
              <a:t>gusta</a:t>
            </a:r>
            <a:r>
              <a:rPr lang="en-US" sz="2300" dirty="0"/>
              <a:t> </a:t>
            </a:r>
            <a:r>
              <a:rPr lang="en-US" sz="2300" dirty="0" err="1"/>
              <a:t>troska</a:t>
            </a:r>
            <a:r>
              <a:rPr lang="en-US" sz="2300" dirty="0"/>
              <a:t> </a:t>
            </a:r>
            <a:r>
              <a:rPr lang="en-US" sz="2300" dirty="0" err="1"/>
              <a:t>obezbeđuje</a:t>
            </a:r>
            <a:r>
              <a:rPr lang="en-US" sz="2300" dirty="0"/>
              <a:t> </a:t>
            </a:r>
            <a:r>
              <a:rPr lang="en-US" sz="2300" dirty="0" err="1"/>
              <a:t>zavarivanje</a:t>
            </a:r>
            <a:r>
              <a:rPr lang="en-US" sz="2300" dirty="0"/>
              <a:t> u </a:t>
            </a:r>
            <a:r>
              <a:rPr lang="en-US" sz="2300" dirty="0" err="1"/>
              <a:t>svim</a:t>
            </a:r>
            <a:r>
              <a:rPr lang="en-US" sz="2300" dirty="0"/>
              <a:t> </a:t>
            </a:r>
            <a:r>
              <a:rPr lang="en-US" sz="2300" dirty="0" err="1"/>
              <a:t>položajima</a:t>
            </a:r>
            <a:r>
              <a:rPr lang="en-US" sz="2300" dirty="0"/>
              <a:t> –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srednje</a:t>
            </a:r>
            <a:r>
              <a:rPr lang="en-US" sz="2300" dirty="0"/>
              <a:t> </a:t>
            </a:r>
            <a:r>
              <a:rPr lang="en-US" sz="2300" dirty="0" err="1"/>
              <a:t>ugljenične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legirane</a:t>
            </a:r>
            <a:r>
              <a:rPr lang="en-US" sz="2300" dirty="0"/>
              <a:t> </a:t>
            </a:r>
            <a:r>
              <a:rPr lang="en-US" sz="2300" dirty="0" err="1"/>
              <a:t>čelike</a:t>
            </a:r>
            <a:endParaRPr lang="en-US" sz="2300" dirty="0"/>
          </a:p>
          <a:p>
            <a:pPr>
              <a:buNone/>
            </a:pPr>
            <a:endParaRPr lang="en-US" sz="2300" b="1" dirty="0"/>
          </a:p>
          <a:p>
            <a:pPr>
              <a:buNone/>
            </a:pPr>
            <a:r>
              <a:rPr lang="en-US" sz="2300" b="1" dirty="0"/>
              <a:t>* </a:t>
            </a:r>
            <a:r>
              <a:rPr lang="en-US" sz="2300" b="1" dirty="0" err="1"/>
              <a:t>Elektrode</a:t>
            </a:r>
            <a:r>
              <a:rPr lang="en-US" sz="2300" b="1" dirty="0"/>
              <a:t> se </a:t>
            </a:r>
            <a:r>
              <a:rPr lang="en-US" sz="2300" b="1" dirty="0" err="1"/>
              <a:t>koriste</a:t>
            </a:r>
            <a:r>
              <a:rPr lang="en-US" sz="2300" b="1" dirty="0"/>
              <a:t> </a:t>
            </a:r>
            <a:r>
              <a:rPr lang="en-US" sz="2300" b="1" dirty="0" err="1"/>
              <a:t>isključivo</a:t>
            </a:r>
            <a:r>
              <a:rPr lang="en-US" sz="2300" b="1" dirty="0"/>
              <a:t> </a:t>
            </a:r>
            <a:r>
              <a:rPr lang="en-US" sz="2300" b="1" dirty="0" err="1"/>
              <a:t>suve</a:t>
            </a:r>
            <a:r>
              <a:rPr lang="en-US" sz="2300" b="1" dirty="0"/>
              <a:t> (</a:t>
            </a:r>
            <a:r>
              <a:rPr lang="en-US" sz="2300" b="1" dirty="0" err="1"/>
              <a:t>ako</a:t>
            </a:r>
            <a:r>
              <a:rPr lang="en-US" sz="2300" b="1" dirty="0"/>
              <a:t> </a:t>
            </a:r>
            <a:r>
              <a:rPr lang="en-US" sz="2300" b="1" dirty="0" err="1"/>
              <a:t>treba</a:t>
            </a:r>
            <a:r>
              <a:rPr lang="en-US" sz="2300" b="1" dirty="0"/>
              <a:t>, </a:t>
            </a:r>
            <a:r>
              <a:rPr lang="en-US" sz="2300" b="1" dirty="0" err="1"/>
              <a:t>sušenje</a:t>
            </a:r>
            <a:r>
              <a:rPr lang="en-US" sz="2300" b="1" dirty="0"/>
              <a:t> </a:t>
            </a:r>
            <a:r>
              <a:rPr lang="en-US" sz="2300" b="1" dirty="0" err="1"/>
              <a:t>na</a:t>
            </a:r>
            <a:r>
              <a:rPr lang="en-US" sz="2300" b="1" dirty="0"/>
              <a:t> 200-300</a:t>
            </a:r>
            <a:r>
              <a:rPr lang="en-US" sz="2300" b="1" baseline="30000" dirty="0"/>
              <a:t>o</a:t>
            </a:r>
            <a:r>
              <a:rPr lang="en-US" sz="2300" b="1" dirty="0"/>
              <a:t>C)</a:t>
            </a:r>
            <a:endParaRPr lang="sr-Latn-CS" sz="23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r>
              <a:rPr lang="sr-Latn-CS" u="sng" dirty="0"/>
              <a:t>Prednosti REL:</a:t>
            </a:r>
          </a:p>
          <a:p>
            <a:pPr>
              <a:buNone/>
            </a:pPr>
            <a:r>
              <a:rPr lang="sr-Latn-CS" dirty="0"/>
              <a:t>	</a:t>
            </a:r>
          </a:p>
          <a:p>
            <a:pPr>
              <a:buFontTx/>
              <a:buChar char="-"/>
            </a:pPr>
            <a:r>
              <a:rPr lang="sr-Latn-CS" dirty="0"/>
              <a:t>univerzalna metoda: za zavarivanje, navarivanje i rezanje</a:t>
            </a:r>
          </a:p>
          <a:p>
            <a:pPr>
              <a:buFontTx/>
              <a:buChar char="-"/>
            </a:pPr>
            <a:r>
              <a:rPr lang="sr-Latn-CS" dirty="0"/>
              <a:t>širok dijapazon elektroda (dodatnog materijala), za zavarivanje praktično svih metala i legura metala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u </a:t>
            </a:r>
            <a:r>
              <a:rPr lang="en-US" dirty="0" err="1"/>
              <a:t>položajima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/>
              <a:t>Nedostaci REL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Manja brzina zavarivanja u odnosu na druge metode elektrolučnog zav.zbog čišćenja troske (traje koliko i zavarivanje)</a:t>
            </a:r>
          </a:p>
          <a:p>
            <a:pPr>
              <a:buFontTx/>
              <a:buChar char="-"/>
            </a:pPr>
            <a:r>
              <a:rPr lang="sr-Latn-CS" dirty="0"/>
              <a:t>Pri zavarivanju u više prolaza (zavara ili slojeva) potrebno detaljno čišćenje prethodnih slojeva da se ne bi zadržala troska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/>
              <a:t>Pojava značajnih deformacija pri većem unosu toplote</a:t>
            </a:r>
          </a:p>
          <a:p>
            <a:pPr>
              <a:buFontTx/>
              <a:buChar char="-"/>
            </a:pPr>
            <a:r>
              <a:rPr lang="sr-Latn-CS" dirty="0"/>
              <a:t> Nije pogodna metoda za zavarivanje relativno tankog osnovnog materijala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aktivnom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(MAG)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Elektrodna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koturu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dodaje</a:t>
            </a:r>
            <a:r>
              <a:rPr lang="en-US" dirty="0"/>
              <a:t> se </a:t>
            </a:r>
            <a:r>
              <a:rPr lang="en-US" dirty="0" err="1"/>
              <a:t>kontinualno</a:t>
            </a:r>
            <a:r>
              <a:rPr lang="en-US" dirty="0"/>
              <a:t>.</a:t>
            </a:r>
          </a:p>
          <a:p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se </a:t>
            </a:r>
            <a:r>
              <a:rPr lang="en-US" dirty="0" err="1"/>
              <a:t>dovodi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 gas (</a:t>
            </a:r>
            <a:r>
              <a:rPr lang="en-US" dirty="0" err="1"/>
              <a:t>ugljen-dioksid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58" y="3733800"/>
            <a:ext cx="556014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/>
          </a:bodyPr>
          <a:lstStyle/>
          <a:p>
            <a:r>
              <a:rPr lang="en-US" sz="2400" dirty="0" err="1"/>
              <a:t>Disocijacija</a:t>
            </a:r>
            <a:r>
              <a:rPr lang="en-US" sz="2400" dirty="0"/>
              <a:t>, </a:t>
            </a:r>
            <a:r>
              <a:rPr lang="en-US" sz="2400" dirty="0" err="1"/>
              <a:t>oksidacija</a:t>
            </a:r>
            <a:r>
              <a:rPr lang="en-US" sz="2400" dirty="0"/>
              <a:t>, </a:t>
            </a:r>
            <a:r>
              <a:rPr lang="en-US" sz="2400" dirty="0" err="1"/>
              <a:t>dezoksidacija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legiranje</a:t>
            </a:r>
            <a:r>
              <a:rPr lang="en-US" sz="2400" dirty="0"/>
              <a:t> </a:t>
            </a:r>
            <a:r>
              <a:rPr lang="en-US" sz="2400" dirty="0" err="1"/>
              <a:t>rastopa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-</a:t>
            </a:r>
            <a:r>
              <a:rPr lang="en-US" sz="2400" dirty="0" err="1"/>
              <a:t>disocijacija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-</a:t>
            </a:r>
            <a:r>
              <a:rPr lang="en-US" sz="2400" dirty="0" err="1"/>
              <a:t>disocijacija</a:t>
            </a:r>
            <a:r>
              <a:rPr lang="en-US" sz="2400" dirty="0"/>
              <a:t> CO </a:t>
            </a:r>
            <a:r>
              <a:rPr lang="en-US" sz="2400" dirty="0" err="1"/>
              <a:t>i</a:t>
            </a:r>
            <a:r>
              <a:rPr lang="en-US" sz="2400" dirty="0"/>
              <a:t> O</a:t>
            </a:r>
            <a:r>
              <a:rPr lang="en-US" sz="2400" baseline="-25000" dirty="0"/>
              <a:t>2</a:t>
            </a:r>
            <a:r>
              <a:rPr lang="en-US" sz="2400" dirty="0"/>
              <a:t>: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2400" dirty="0"/>
              <a:t>-</a:t>
            </a:r>
            <a:r>
              <a:rPr lang="en-US" sz="2400" dirty="0" err="1"/>
              <a:t>oksidacija</a:t>
            </a:r>
            <a:r>
              <a:rPr lang="en-US" sz="2400" dirty="0"/>
              <a:t> </a:t>
            </a:r>
            <a:r>
              <a:rPr lang="en-US" sz="2400" dirty="0" err="1"/>
              <a:t>elemenata</a:t>
            </a:r>
            <a:r>
              <a:rPr lang="en-US" sz="2400" dirty="0"/>
              <a:t>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-</a:t>
            </a:r>
            <a:r>
              <a:rPr lang="en-US" sz="2400" dirty="0" err="1"/>
              <a:t>dezoksidacija</a:t>
            </a:r>
            <a:r>
              <a:rPr lang="en-US" sz="2400" dirty="0"/>
              <a:t> – </a:t>
            </a:r>
            <a:r>
              <a:rPr lang="en-US" sz="2400" dirty="0" err="1"/>
              <a:t>vrši</a:t>
            </a:r>
            <a:r>
              <a:rPr lang="en-US" sz="2400" dirty="0"/>
              <a:t> se </a:t>
            </a:r>
          </a:p>
          <a:p>
            <a:pPr>
              <a:buNone/>
            </a:pPr>
            <a:r>
              <a:rPr lang="en-US" sz="2400" dirty="0" err="1"/>
              <a:t>dodavanjem</a:t>
            </a:r>
            <a:r>
              <a:rPr lang="en-US" sz="2400" dirty="0"/>
              <a:t> Si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Mn</a:t>
            </a:r>
            <a:r>
              <a:rPr lang="en-US" sz="2400" dirty="0"/>
              <a:t> u </a:t>
            </a:r>
          </a:p>
          <a:p>
            <a:pPr>
              <a:buNone/>
            </a:pPr>
            <a:r>
              <a:rPr lang="en-US" sz="2400" dirty="0" err="1"/>
              <a:t>elektrodnoj</a:t>
            </a:r>
            <a:r>
              <a:rPr lang="en-US" sz="2400" dirty="0"/>
              <a:t> </a:t>
            </a:r>
            <a:r>
              <a:rPr lang="en-US" sz="2400" dirty="0" err="1"/>
              <a:t>žici</a:t>
            </a:r>
            <a:r>
              <a:rPr lang="en-US" sz="2400" dirty="0"/>
              <a:t>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-CO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rastvorljiv</a:t>
            </a:r>
            <a:r>
              <a:rPr lang="en-US" sz="2400" dirty="0"/>
              <a:t> u </a:t>
            </a:r>
            <a:r>
              <a:rPr lang="en-US" sz="2400" dirty="0" err="1"/>
              <a:t>čeliku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izdvaja</a:t>
            </a:r>
            <a:r>
              <a:rPr lang="en-US" sz="2400" dirty="0"/>
              <a:t> se u </a:t>
            </a:r>
            <a:r>
              <a:rPr lang="en-US" sz="2400" dirty="0" err="1"/>
              <a:t>obliku</a:t>
            </a:r>
            <a:r>
              <a:rPr lang="en-US" sz="2400" dirty="0"/>
              <a:t> </a:t>
            </a:r>
            <a:r>
              <a:rPr lang="en-US" sz="2400" dirty="0" err="1"/>
              <a:t>mehurića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* </a:t>
            </a:r>
            <a:r>
              <a:rPr lang="en-US" sz="2400" dirty="0" err="1"/>
              <a:t>Sadržaj</a:t>
            </a:r>
            <a:r>
              <a:rPr lang="en-US" sz="2400" dirty="0"/>
              <a:t> Si ne </a:t>
            </a:r>
            <a:r>
              <a:rPr lang="en-US" sz="2400" dirty="0" err="1"/>
              <a:t>sme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manji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0,6 %, a </a:t>
            </a:r>
            <a:r>
              <a:rPr lang="en-US" sz="2400" dirty="0" err="1"/>
              <a:t>Mn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0,9 %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14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1447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098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267200"/>
            <a:ext cx="2362200" cy="6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sr-Latn-CS" dirty="0"/>
              <a:t>Zavarivanje je postupak ostvarivanja nerazdvojivih spojeva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4106" r="4220"/>
          <a:stretch>
            <a:fillRect/>
          </a:stretch>
        </p:blipFill>
        <p:spPr bwMode="auto">
          <a:xfrm rot="60000">
            <a:off x="33277" y="3012823"/>
            <a:ext cx="4345399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43400" y="3151525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200" dirty="0"/>
              <a:t>F</a:t>
            </a:r>
            <a:r>
              <a:rPr lang="sr-Latn-CS" sz="2200" baseline="-25000" dirty="0"/>
              <a:t>pr</a:t>
            </a:r>
            <a:r>
              <a:rPr lang="sr-Latn-CS" sz="2200" dirty="0"/>
              <a:t>-privlacna sila</a:t>
            </a:r>
          </a:p>
          <a:p>
            <a:r>
              <a:rPr lang="sr-Latn-CS" sz="2200" dirty="0"/>
              <a:t>F</a:t>
            </a:r>
            <a:r>
              <a:rPr lang="sr-Latn-CS" sz="2200" baseline="-25000" dirty="0"/>
              <a:t>od</a:t>
            </a:r>
            <a:r>
              <a:rPr lang="sr-Latn-CS" sz="2200" dirty="0"/>
              <a:t>-odbojna sila</a:t>
            </a:r>
          </a:p>
          <a:p>
            <a:r>
              <a:rPr lang="sr-Latn-CS" sz="2200" dirty="0"/>
              <a:t>Puna linija je rezultantna sila </a:t>
            </a:r>
          </a:p>
          <a:p>
            <a:r>
              <a:rPr lang="en-US" sz="2200" dirty="0"/>
              <a:t>	</a:t>
            </a:r>
            <a:r>
              <a:rPr lang="sr-Latn-CS" sz="2200" dirty="0"/>
              <a:t>F</a:t>
            </a:r>
            <a:r>
              <a:rPr lang="sr-Latn-CS" sz="2200" baseline="-25000" dirty="0"/>
              <a:t>r</a:t>
            </a:r>
            <a:r>
              <a:rPr lang="sr-Latn-CS" sz="2200" dirty="0"/>
              <a:t>=F</a:t>
            </a:r>
            <a:r>
              <a:rPr lang="sr-Latn-CS" sz="2200" baseline="-25000" dirty="0"/>
              <a:t>pr</a:t>
            </a:r>
            <a:r>
              <a:rPr lang="sr-Latn-CS" sz="2200" dirty="0"/>
              <a:t>+F</a:t>
            </a:r>
            <a:r>
              <a:rPr lang="sr-Latn-CS" sz="2200" baseline="-25000" dirty="0"/>
              <a:t>od</a:t>
            </a:r>
          </a:p>
          <a:p>
            <a:r>
              <a:rPr lang="sr-Latn-CS" sz="2200" dirty="0"/>
              <a:t>a</a:t>
            </a:r>
            <a:r>
              <a:rPr lang="sr-Latn-CS" sz="2200" baseline="-25000" dirty="0"/>
              <a:t>0</a:t>
            </a:r>
            <a:r>
              <a:rPr lang="sr-Latn-CS" sz="2200" dirty="0"/>
              <a:t> – međuatomno rastojanje, 	gde je F</a:t>
            </a:r>
            <a:r>
              <a:rPr lang="sr-Latn-CS" sz="2200" baseline="-25000" dirty="0"/>
              <a:t>r</a:t>
            </a:r>
            <a:r>
              <a:rPr lang="sr-Latn-CS" sz="2200" dirty="0"/>
              <a:t>=0</a:t>
            </a:r>
          </a:p>
          <a:p>
            <a:r>
              <a:rPr lang="sr-Latn-CS" sz="2200" dirty="0"/>
              <a:t>*Atome je potrebno dovesti na rastojanje a</a:t>
            </a:r>
            <a:r>
              <a:rPr lang="sr-Latn-CS" sz="2200" baseline="-25000" dirty="0"/>
              <a:t>0</a:t>
            </a:r>
            <a:r>
              <a:rPr lang="sr-Latn-CS" sz="2200" dirty="0"/>
              <a:t> da bi došlo do spajanja!!!</a:t>
            </a:r>
          </a:p>
          <a:p>
            <a:r>
              <a:rPr lang="sr-Latn-CS" sz="2200" dirty="0"/>
              <a:t>**To može da se izvede topljenjem i pritiskom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Zavarivanje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Definicija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klasifikacija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primena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/>
              <a:t>Prednosti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Jeftiniji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REL </a:t>
            </a:r>
            <a:r>
              <a:rPr lang="en-US" dirty="0" err="1"/>
              <a:t>i</a:t>
            </a:r>
            <a:r>
              <a:rPr lang="en-US" dirty="0"/>
              <a:t> EPP (</a:t>
            </a:r>
            <a:r>
              <a:rPr lang="en-US" dirty="0" err="1"/>
              <a:t>jeftin</a:t>
            </a:r>
            <a:r>
              <a:rPr lang="en-US" dirty="0"/>
              <a:t> gas)</a:t>
            </a:r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 (ne </a:t>
            </a:r>
            <a:r>
              <a:rPr lang="en-US" dirty="0" err="1"/>
              <a:t>skida</a:t>
            </a:r>
            <a:r>
              <a:rPr lang="en-US" dirty="0"/>
              <a:t> se </a:t>
            </a:r>
            <a:r>
              <a:rPr lang="en-US" dirty="0" err="1"/>
              <a:t>troska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Jednostavna</a:t>
            </a:r>
            <a:r>
              <a:rPr lang="en-US" dirty="0"/>
              <a:t>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r>
              <a:rPr lang="en-US" u="sng" dirty="0" err="1"/>
              <a:t>Nedostaci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Prštanje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čestim</a:t>
            </a:r>
            <a:r>
              <a:rPr lang="en-US" dirty="0"/>
              <a:t> </a:t>
            </a:r>
            <a:r>
              <a:rPr lang="en-US" dirty="0" err="1"/>
              <a:t>čišćenjem</a:t>
            </a:r>
            <a:r>
              <a:rPr lang="en-US" dirty="0"/>
              <a:t> </a:t>
            </a:r>
            <a:r>
              <a:rPr lang="en-US" dirty="0" err="1"/>
              <a:t>mlaznice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500 A</a:t>
            </a:r>
          </a:p>
          <a:p>
            <a:pPr>
              <a:buFontTx/>
              <a:buChar char="-"/>
            </a:pP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estetski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prihvatljiv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REL</a:t>
            </a:r>
            <a:endParaRPr lang="sr-Latn-CS" dirty="0"/>
          </a:p>
          <a:p>
            <a:pPr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, </a:t>
            </a:r>
            <a:r>
              <a:rPr lang="en-US" dirty="0" err="1"/>
              <a:t>vetar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oduva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gas.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*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MAG je u </a:t>
            </a:r>
            <a:r>
              <a:rPr lang="en-US" dirty="0" err="1"/>
              <a:t>porastu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inertnom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netopljivom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(TIG)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Elektroda</a:t>
            </a:r>
            <a:r>
              <a:rPr lang="en-US" dirty="0"/>
              <a:t> je </a:t>
            </a:r>
            <a:r>
              <a:rPr lang="en-US" dirty="0" err="1"/>
              <a:t>netopljiva</a:t>
            </a:r>
            <a:r>
              <a:rPr lang="en-US" dirty="0"/>
              <a:t> 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volframa</a:t>
            </a:r>
            <a:r>
              <a:rPr lang="en-US" dirty="0"/>
              <a:t>), </a:t>
            </a:r>
            <a:r>
              <a:rPr lang="en-US" dirty="0" err="1"/>
              <a:t>luk</a:t>
            </a:r>
            <a:r>
              <a:rPr lang="en-US" dirty="0"/>
              <a:t> se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a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dodaje</a:t>
            </a:r>
            <a:r>
              <a:rPr lang="en-US" dirty="0"/>
              <a:t> u el.luk.</a:t>
            </a:r>
          </a:p>
          <a:p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štiti</a:t>
            </a:r>
            <a:r>
              <a:rPr lang="en-US" dirty="0"/>
              <a:t> </a:t>
            </a:r>
            <a:r>
              <a:rPr lang="en-US" dirty="0" err="1"/>
              <a:t>zonu</a:t>
            </a:r>
            <a:endParaRPr lang="en-US" dirty="0"/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sprečava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prodor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atmosferskih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gasova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1692" y="3429000"/>
            <a:ext cx="62523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r>
              <a:rPr lang="sr-Latn-CS" u="sng" dirty="0"/>
              <a:t>Prednosti:</a:t>
            </a:r>
            <a:endParaRPr lang="en-US" u="sng" dirty="0"/>
          </a:p>
          <a:p>
            <a:endParaRPr lang="sr-Latn-CS" u="sng" dirty="0"/>
          </a:p>
          <a:p>
            <a:pPr>
              <a:buFontTx/>
              <a:buChar char="-"/>
            </a:pPr>
            <a:r>
              <a:rPr lang="sr-Latn-CS" dirty="0"/>
              <a:t>Visok kvalitet zav.spoja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prskanja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u </a:t>
            </a:r>
            <a:r>
              <a:rPr lang="en-US" dirty="0" err="1"/>
              <a:t>istopljenu</a:t>
            </a:r>
            <a:r>
              <a:rPr lang="en-US" dirty="0"/>
              <a:t> </a:t>
            </a:r>
            <a:r>
              <a:rPr lang="en-US" dirty="0" err="1"/>
              <a:t>kupku</a:t>
            </a:r>
            <a:r>
              <a:rPr lang="en-US" dirty="0"/>
              <a:t>, a ne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luk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Pogodna metoda za zav.tankih limova (do 4 mm)</a:t>
            </a:r>
          </a:p>
          <a:p>
            <a:pPr>
              <a:buFontTx/>
              <a:buChar char="-"/>
            </a:pPr>
            <a:r>
              <a:rPr lang="en-US" dirty="0" err="1"/>
              <a:t>Pogodnost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</a:t>
            </a:r>
            <a:r>
              <a:rPr lang="en-US" dirty="0" err="1"/>
              <a:t>čelici</a:t>
            </a:r>
            <a:r>
              <a:rPr lang="en-US" dirty="0"/>
              <a:t>, </a:t>
            </a:r>
            <a:r>
              <a:rPr lang="en-US" dirty="0" err="1"/>
              <a:t>obojeni</a:t>
            </a:r>
            <a:r>
              <a:rPr lang="en-US" dirty="0"/>
              <a:t> </a:t>
            </a:r>
            <a:r>
              <a:rPr lang="en-US" dirty="0" err="1"/>
              <a:t>metali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troske</a:t>
            </a:r>
            <a:endParaRPr lang="sr-Latn-C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sr-Latn-CS" u="sng" dirty="0"/>
              <a:t>Nedostaci:</a:t>
            </a:r>
            <a:endParaRPr lang="en-US" u="sng" dirty="0"/>
          </a:p>
          <a:p>
            <a:endParaRPr lang="sr-Latn-CS" u="sng" dirty="0"/>
          </a:p>
          <a:p>
            <a:pPr>
              <a:buFontTx/>
              <a:buChar char="-"/>
            </a:pPr>
            <a:r>
              <a:rPr lang="sr-Latn-CS" dirty="0"/>
              <a:t>Ma</a:t>
            </a:r>
            <a:r>
              <a:rPr lang="en-US" dirty="0"/>
              <a:t>la </a:t>
            </a:r>
            <a:r>
              <a:rPr lang="sr-Latn-CS" dirty="0"/>
              <a:t>produktivnost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zavarivača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Cena elektrode je visoka, kao i Ar</a:t>
            </a:r>
          </a:p>
          <a:p>
            <a:pPr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, </a:t>
            </a:r>
            <a:r>
              <a:rPr lang="en-US" dirty="0" err="1"/>
              <a:t>vetar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oduva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gas.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87038"/>
            <a:ext cx="4800600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ZTM je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alatom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tečenje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mešanje</a:t>
            </a:r>
            <a:r>
              <a:rPr lang="en-US" dirty="0"/>
              <a:t> OM.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CS" dirty="0"/>
              <a:t>Zavarivanje trenjem sa mešanjem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311" y="3365666"/>
            <a:ext cx="31489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5334000" y="5181600"/>
            <a:ext cx="1412051" cy="10034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solidFill>
                  <a:sysClr val="windowText" lastClr="000000"/>
                </a:solidFill>
              </a:rPr>
              <a:t>Izlazna rupa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91200" y="3276600"/>
            <a:ext cx="1412051" cy="8510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solidFill>
                  <a:sysClr val="windowText" lastClr="000000"/>
                </a:solidFill>
              </a:rPr>
              <a:t>Popunjena ulazna rupa</a:t>
            </a:r>
          </a:p>
        </p:txBody>
      </p:sp>
      <p:sp>
        <p:nvSpPr>
          <p:cNvPr id="10" name="Right Arrow 9"/>
          <p:cNvSpPr/>
          <p:nvPr/>
        </p:nvSpPr>
        <p:spPr>
          <a:xfrm rot="5580212">
            <a:off x="8235095" y="3652384"/>
            <a:ext cx="1096259" cy="116629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solidFill>
                  <a:sysClr val="windowText" lastClr="000000"/>
                </a:solidFill>
              </a:rPr>
              <a:t>Smer zavari-vanja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2362200"/>
            <a:ext cx="8839200" cy="4343400"/>
            <a:chOff x="152400" y="1219200"/>
            <a:chExt cx="8839200" cy="4419600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2400" y="4038600"/>
              <a:ext cx="8839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" y="1219200"/>
              <a:ext cx="518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Geometrija</a:t>
            </a:r>
            <a:r>
              <a:rPr lang="en-US" u="sng" dirty="0"/>
              <a:t> </a:t>
            </a:r>
            <a:r>
              <a:rPr lang="en-US" u="sng" dirty="0" err="1"/>
              <a:t>alata</a:t>
            </a:r>
            <a:r>
              <a:rPr lang="en-US" u="sng" dirty="0"/>
              <a:t> </a:t>
            </a:r>
            <a:r>
              <a:rPr lang="en-US" dirty="0"/>
              <a:t>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876550"/>
            <a:ext cx="8305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Mikrostruktura zavarenog spoja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6" name="AutoShape 2" descr="http://www.simtech.a-star.edu.sg/media/41288/friction_stir_welding_1_655x252_494x190.jpg"/>
          <p:cNvSpPr>
            <a:spLocks noChangeAspect="1" noChangeArrowheads="1"/>
          </p:cNvSpPr>
          <p:nvPr/>
        </p:nvSpPr>
        <p:spPr bwMode="auto">
          <a:xfrm>
            <a:off x="155575" y="-868363"/>
            <a:ext cx="47053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1200" y="1371600"/>
            <a:ext cx="774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0" y="27543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grumen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943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4343400"/>
            <a:ext cx="7772400" cy="1828800"/>
            <a:chOff x="762000" y="4343400"/>
            <a:chExt cx="6934200" cy="167640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191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8288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59436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3962400" y="4800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šav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Prednosti</a:t>
            </a:r>
            <a:r>
              <a:rPr lang="en-US" u="sng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postupcima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sr-Latn-CS" dirty="0"/>
              <a:t> </a:t>
            </a:r>
            <a:r>
              <a:rPr lang="en-US" dirty="0" err="1"/>
              <a:t>zavarljivi</a:t>
            </a:r>
            <a:r>
              <a:rPr lang="sr-Latn-CS" dirty="0"/>
              <a:t>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Al-Cu (</a:t>
            </a:r>
            <a:r>
              <a:rPr lang="en-US" dirty="0" err="1"/>
              <a:t>duraluminijum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Al-Zn-Mg</a:t>
            </a:r>
            <a:r>
              <a:rPr lang="sr-Latn-CS" dirty="0"/>
              <a:t>, odnosno raznorodnih materijala (Al sa Mg, Al sa Cu...)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-male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deformacija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Ušteda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Nepotrebna</a:t>
            </a:r>
            <a:r>
              <a:rPr lang="en-US" dirty="0"/>
              <a:t> </a:t>
            </a:r>
            <a:r>
              <a:rPr lang="en-US" dirty="0" err="1"/>
              <a:t>atmosfera</a:t>
            </a:r>
            <a:r>
              <a:rPr lang="sr-Latn-CS" dirty="0"/>
              <a:t> i</a:t>
            </a:r>
            <a:r>
              <a:rPr lang="en-US" dirty="0"/>
              <a:t> </a:t>
            </a:r>
            <a:r>
              <a:rPr lang="sr-Latn-CS" dirty="0"/>
              <a:t>dodatni materijal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čvrstoće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tunela</a:t>
            </a:r>
            <a:r>
              <a:rPr lang="en-US" dirty="0"/>
              <a:t> (</a:t>
            </a:r>
            <a:r>
              <a:rPr lang="en-US" dirty="0" err="1"/>
              <a:t>kanala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površinske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u="sng" dirty="0" err="1"/>
              <a:t>Nedostaci</a:t>
            </a:r>
            <a:r>
              <a:rPr lang="en-US" u="sng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rupa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preciznom</a:t>
            </a:r>
            <a:r>
              <a:rPr lang="en-US" dirty="0"/>
              <a:t> </a:t>
            </a:r>
            <a:r>
              <a:rPr lang="en-US" dirty="0" err="1"/>
              <a:t>obradom</a:t>
            </a:r>
            <a:r>
              <a:rPr lang="en-US" dirty="0"/>
              <a:t> </a:t>
            </a:r>
            <a:r>
              <a:rPr lang="en-US" dirty="0" err="1"/>
              <a:t>ivica</a:t>
            </a:r>
            <a:r>
              <a:rPr lang="en-US" dirty="0"/>
              <a:t> </a:t>
            </a:r>
            <a:r>
              <a:rPr lang="en-US" dirty="0" err="1"/>
              <a:t>spoja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Otežano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nalepa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fleksibilan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postupaka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el.lukom</a:t>
            </a:r>
            <a:r>
              <a:rPr lang="en-US" dirty="0"/>
              <a:t> (</a:t>
            </a:r>
            <a:r>
              <a:rPr lang="en-US" dirty="0" err="1"/>
              <a:t>teže</a:t>
            </a:r>
            <a:r>
              <a:rPr lang="en-US" dirty="0"/>
              <a:t> </a:t>
            </a:r>
            <a:r>
              <a:rPr lang="en-US" dirty="0" err="1"/>
              <a:t>prenosan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, </a:t>
            </a:r>
            <a:r>
              <a:rPr lang="en-US" dirty="0" err="1"/>
              <a:t>otežano</a:t>
            </a:r>
            <a:r>
              <a:rPr lang="en-US" dirty="0"/>
              <a:t> </a:t>
            </a:r>
            <a:r>
              <a:rPr lang="en-US" dirty="0" err="1"/>
              <a:t>pozicioniranje</a:t>
            </a:r>
            <a:r>
              <a:rPr lang="en-US" dirty="0"/>
              <a:t>,…)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3350"/>
            <a:ext cx="54864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7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49663"/>
            <a:ext cx="4191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Uticaj temperature i pritiska na mogućnost zavarivanja (primer za čisto železo):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5029200" cy="36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28194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200" dirty="0"/>
              <a:t>1 – oblast u kojoj nije moguće 	zavarivanje</a:t>
            </a:r>
          </a:p>
          <a:p>
            <a:r>
              <a:rPr lang="sr-Latn-CS" sz="2200" dirty="0"/>
              <a:t>2 – oblast delimično mogućeg 	zavarivanja</a:t>
            </a:r>
          </a:p>
          <a:p>
            <a:r>
              <a:rPr lang="sr-Latn-CS" sz="2200" dirty="0"/>
              <a:t>3 – </a:t>
            </a:r>
            <a:r>
              <a:rPr lang="sr-Latn-CS" sz="2200" u="sng" dirty="0"/>
              <a:t>oblast zavarivanja </a:t>
            </a:r>
            <a:r>
              <a:rPr lang="en-US" sz="2200" u="sng" dirty="0" err="1"/>
              <a:t>pritiskom</a:t>
            </a:r>
            <a:endParaRPr lang="sr-Latn-CS" sz="2200" u="sng" dirty="0"/>
          </a:p>
          <a:p>
            <a:r>
              <a:rPr lang="sr-Latn-CS" sz="2200" dirty="0"/>
              <a:t>4 – </a:t>
            </a:r>
            <a:r>
              <a:rPr lang="sr-Latn-CS" sz="2200" u="sng" dirty="0"/>
              <a:t>oblast zavarivanja topljenjem</a:t>
            </a:r>
          </a:p>
          <a:p>
            <a:endParaRPr lang="sr-Latn-CS" sz="2200" dirty="0"/>
          </a:p>
          <a:p>
            <a:r>
              <a:rPr lang="sr-Latn-CS" sz="2200" dirty="0"/>
              <a:t>*Oblasti u kojoj se vrši zavarivanje su 3 i 4!!!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4191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286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8238" y="228600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0"/>
            <a:ext cx="29257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8238" y="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76488"/>
            <a:ext cx="292576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22800"/>
            <a:ext cx="29257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24200" y="4648200"/>
            <a:ext cx="2925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8238" y="4729163"/>
            <a:ext cx="29257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električnom</a:t>
            </a:r>
            <a:r>
              <a:rPr lang="en-US" dirty="0"/>
              <a:t> </a:t>
            </a:r>
            <a:r>
              <a:rPr lang="en-US" dirty="0" err="1"/>
              <a:t>indukcijom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visokofrekventno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induktor</a:t>
            </a:r>
            <a:r>
              <a:rPr lang="en-US" dirty="0"/>
              <a:t> </a:t>
            </a:r>
            <a:r>
              <a:rPr lang="en-US" dirty="0" err="1"/>
              <a:t>protiče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frekvencije</a:t>
            </a:r>
            <a:r>
              <a:rPr lang="en-US" dirty="0"/>
              <a:t>, a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 se </a:t>
            </a:r>
            <a:r>
              <a:rPr lang="en-US" dirty="0" err="1"/>
              <a:t>indukuje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zagrevanje</a:t>
            </a:r>
            <a:r>
              <a:rPr lang="en-US" dirty="0"/>
              <a:t>. </a:t>
            </a:r>
          </a:p>
          <a:p>
            <a:r>
              <a:rPr lang="en-US" dirty="0" err="1"/>
              <a:t>Zagrevanje</a:t>
            </a:r>
            <a:r>
              <a:rPr lang="en-US" dirty="0"/>
              <a:t> se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dejstvom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posredstvom</a:t>
            </a:r>
            <a:r>
              <a:rPr lang="en-US" dirty="0"/>
              <a:t> </a:t>
            </a:r>
            <a:r>
              <a:rPr lang="en-US" dirty="0" err="1"/>
              <a:t>valjaka</a:t>
            </a:r>
            <a:r>
              <a:rPr lang="en-US" dirty="0"/>
              <a:t>.</a:t>
            </a:r>
          </a:p>
          <a:p>
            <a:r>
              <a:rPr lang="en-US" dirty="0" err="1"/>
              <a:t>Primena</a:t>
            </a:r>
            <a:r>
              <a:rPr lang="en-US" dirty="0"/>
              <a:t> –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šavne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35929"/>
            <a:ext cx="7825154" cy="24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096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65631" cy="37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152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/>
              <a:t>Deformisana i rekristalizovana struktura</a:t>
            </a:r>
          </a:p>
          <a:p>
            <a:pPr algn="r"/>
            <a:r>
              <a:rPr lang="sr-Latn-CS" sz="2400" b="1" dirty="0"/>
              <a:t>(Postupci zavarivanja pritiskom)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/>
              <a:t>Livena struktura</a:t>
            </a:r>
          </a:p>
          <a:p>
            <a:pPr algn="r"/>
            <a:r>
              <a:rPr lang="sr-Latn-CS" sz="2400" b="1" dirty="0"/>
              <a:t>(Postupci zavarivanja topljenjem)</a:t>
            </a:r>
          </a:p>
        </p:txBody>
      </p:sp>
      <p:sp>
        <p:nvSpPr>
          <p:cNvPr id="9" name="Left Arrow 8"/>
          <p:cNvSpPr/>
          <p:nvPr/>
        </p:nvSpPr>
        <p:spPr>
          <a:xfrm rot="19035636">
            <a:off x="5521259" y="663431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0000">
            <a:off x="4067654" y="3135487"/>
            <a:ext cx="5076991" cy="3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Arrow 9"/>
          <p:cNvSpPr/>
          <p:nvPr/>
        </p:nvSpPr>
        <p:spPr>
          <a:xfrm rot="9468905">
            <a:off x="3133257" y="5556006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096000"/>
          </a:xfrm>
        </p:spPr>
        <p:txBody>
          <a:bodyPr>
            <a:normAutofit fontScale="70000" lnSpcReduction="20000"/>
          </a:bodyPr>
          <a:lstStyle/>
          <a:p>
            <a:r>
              <a:rPr lang="sr-Latn-CS" b="1" u="sng" dirty="0"/>
              <a:t>Podela postupaka zavarivanja:</a:t>
            </a:r>
          </a:p>
          <a:p>
            <a:endParaRPr lang="en-US" dirty="0"/>
          </a:p>
          <a:p>
            <a:endParaRPr lang="sr-Latn-CS" dirty="0"/>
          </a:p>
          <a:p>
            <a:pPr marL="514350" indent="-514350">
              <a:buNone/>
            </a:pPr>
            <a:r>
              <a:rPr lang="en-US" dirty="0"/>
              <a:t>a)	</a:t>
            </a:r>
            <a:r>
              <a:rPr lang="sr-Latn-CS" b="1" u="sng" dirty="0"/>
              <a:t>Zavarivanje topljenjem</a:t>
            </a:r>
            <a:r>
              <a:rPr lang="sr-Latn-CS" dirty="0"/>
              <a:t>: gasno, ručno-elektrolučno, zavar. pod praškom, zavar. </a:t>
            </a:r>
            <a:r>
              <a:rPr lang="en-US" dirty="0"/>
              <a:t>u</a:t>
            </a:r>
            <a:r>
              <a:rPr lang="sr-Latn-CS" dirty="0"/>
              <a:t> zaštitnom gasu (sa topljivom i netopljivom elektrodom), zavar. elektronskim snopom, lasersko zavarivanje,...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sr-Latn-CS" b="1" dirty="0"/>
              <a:t>Načelno: jednostavnije za izvođenje, neograničena veličina dimenzija radnog predmeta-češće se primenjuje, livena struktura šava nije optimalna za teško zavarljive materijale i raznorodne materijale</a:t>
            </a:r>
          </a:p>
          <a:p>
            <a:pPr marL="514350" indent="-514350">
              <a:buNone/>
            </a:pPr>
            <a:endParaRPr lang="en-US" u="sng" dirty="0"/>
          </a:p>
          <a:p>
            <a:pPr marL="514350" indent="-514350">
              <a:buNone/>
            </a:pPr>
            <a:endParaRPr lang="en-US" u="sng" dirty="0"/>
          </a:p>
          <a:p>
            <a:pPr marL="514350" indent="-514350">
              <a:buNone/>
            </a:pPr>
            <a:r>
              <a:rPr lang="en-US" dirty="0"/>
              <a:t>b)	</a:t>
            </a:r>
            <a:r>
              <a:rPr lang="sr-Latn-CS" b="1" u="sng" dirty="0"/>
              <a:t>Zavarivanje pritiskom</a:t>
            </a:r>
            <a:r>
              <a:rPr lang="sr-Latn-CS" dirty="0"/>
              <a:t>: kovačko zavarivanje,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el.indukcijom</a:t>
            </a:r>
            <a:r>
              <a:rPr lang="en-US" dirty="0"/>
              <a:t>, </a:t>
            </a:r>
            <a:r>
              <a:rPr lang="sr-Latn-CS" dirty="0"/>
              <a:t>zavarivanje trenjem (rotaciono i sa mešanjem), elektrootporno zavarivanje, zavar</a:t>
            </a:r>
            <a:r>
              <a:rPr lang="en-US" dirty="0" err="1"/>
              <a:t>ivanje</a:t>
            </a:r>
            <a:r>
              <a:rPr lang="en-US" dirty="0"/>
              <a:t> u</a:t>
            </a:r>
            <a:r>
              <a:rPr lang="sr-Latn-CS" dirty="0"/>
              <a:t>ltrazvukom,...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sr-Latn-CS" b="1" dirty="0"/>
              <a:t>Načelno: složenije izvođenje, za delove manjih dimenzija, kod nekih postupaka izvanredan kvalitet zav.spoja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u </a:t>
            </a:r>
            <a:r>
              <a:rPr lang="en-US" dirty="0" err="1"/>
              <a:t>toplotnoj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procesnoj</a:t>
            </a:r>
            <a:r>
              <a:rPr lang="en-US" dirty="0"/>
              <a:t> </a:t>
            </a:r>
            <a:r>
              <a:rPr lang="en-US" dirty="0" err="1"/>
              <a:t>tehnici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Zbog</a:t>
            </a:r>
            <a:r>
              <a:rPr lang="en-US" sz="2800" dirty="0"/>
              <a:t> </a:t>
            </a:r>
            <a:r>
              <a:rPr lang="en-US" sz="2800" dirty="0" err="1"/>
              <a:t>primenjenih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, </a:t>
            </a:r>
            <a:r>
              <a:rPr lang="en-US" sz="2800" dirty="0" err="1"/>
              <a:t>jednostavnosti</a:t>
            </a:r>
            <a:r>
              <a:rPr lang="en-US" sz="2800" dirty="0"/>
              <a:t> </a:t>
            </a:r>
            <a:r>
              <a:rPr lang="en-US" sz="2800" dirty="0" err="1"/>
              <a:t>izvođenja</a:t>
            </a:r>
            <a:r>
              <a:rPr lang="en-US" sz="2800" dirty="0"/>
              <a:t>, </a:t>
            </a:r>
            <a:r>
              <a:rPr lang="en-US" sz="2800" dirty="0" err="1"/>
              <a:t>dimenzija</a:t>
            </a:r>
            <a:r>
              <a:rPr lang="en-US" sz="2800" dirty="0"/>
              <a:t> </a:t>
            </a:r>
            <a:r>
              <a:rPr lang="en-US" sz="2800" dirty="0" err="1"/>
              <a:t>elemenata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njihove</a:t>
            </a:r>
            <a:r>
              <a:rPr lang="en-US" sz="2800" dirty="0"/>
              <a:t> </a:t>
            </a:r>
            <a:r>
              <a:rPr lang="en-US" sz="2800" dirty="0" err="1"/>
              <a:t>geometrije</a:t>
            </a:r>
            <a:r>
              <a:rPr lang="en-US" sz="2800" dirty="0"/>
              <a:t>, </a:t>
            </a:r>
            <a:r>
              <a:rPr lang="en-US" sz="2800" dirty="0" err="1"/>
              <a:t>postupci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najčešće</a:t>
            </a:r>
            <a:r>
              <a:rPr lang="en-US" sz="2800" dirty="0"/>
              <a:t>  </a:t>
            </a:r>
            <a:r>
              <a:rPr lang="en-US" sz="2800" dirty="0" err="1"/>
              <a:t>koriste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Oksiacetilensko</a:t>
            </a:r>
            <a:r>
              <a:rPr lang="en-US" sz="2800" dirty="0"/>
              <a:t> (</a:t>
            </a:r>
            <a:r>
              <a:rPr lang="en-US" sz="2800" dirty="0" err="1"/>
              <a:t>gasno</a:t>
            </a:r>
            <a:r>
              <a:rPr lang="en-US" sz="2800" dirty="0"/>
              <a:t>) </a:t>
            </a:r>
            <a:r>
              <a:rPr lang="en-US" sz="2800" b="1" i="1" dirty="0"/>
              <a:t>311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Ručno</a:t>
            </a:r>
            <a:r>
              <a:rPr lang="en-US" sz="2800" dirty="0"/>
              <a:t> – </a:t>
            </a:r>
            <a:r>
              <a:rPr lang="en-US" sz="2800" dirty="0" err="1"/>
              <a:t>elektrolučno</a:t>
            </a:r>
            <a:r>
              <a:rPr lang="en-US" sz="2800" dirty="0"/>
              <a:t> (REL </a:t>
            </a:r>
            <a:r>
              <a:rPr lang="en-US" sz="2800" dirty="0" err="1"/>
              <a:t>ili</a:t>
            </a:r>
            <a:r>
              <a:rPr lang="en-US" sz="2800" dirty="0"/>
              <a:t> E </a:t>
            </a:r>
            <a:r>
              <a:rPr lang="en-US" sz="2800" dirty="0" err="1"/>
              <a:t>postupak</a:t>
            </a:r>
            <a:r>
              <a:rPr lang="en-US" sz="2800" dirty="0"/>
              <a:t>) </a:t>
            </a:r>
            <a:r>
              <a:rPr lang="en-US" sz="2800" b="1" i="1" dirty="0"/>
              <a:t>111</a:t>
            </a:r>
          </a:p>
          <a:p>
            <a:pPr marL="514350" indent="-514350">
              <a:buAutoNum type="arabicPeriod"/>
            </a:pPr>
            <a:r>
              <a:rPr lang="en-US" sz="2800" dirty="0"/>
              <a:t>MAG (metal active gas) – </a:t>
            </a:r>
            <a:r>
              <a:rPr lang="en-US" sz="2800" dirty="0" err="1"/>
              <a:t>elektrolučno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topljivom</a:t>
            </a:r>
            <a:r>
              <a:rPr lang="en-US" sz="2800" dirty="0"/>
              <a:t> </a:t>
            </a:r>
            <a:r>
              <a:rPr lang="en-US" sz="2800" dirty="0" err="1"/>
              <a:t>elektrodom</a:t>
            </a:r>
            <a:r>
              <a:rPr lang="en-US" sz="2800" dirty="0"/>
              <a:t> u </a:t>
            </a:r>
            <a:r>
              <a:rPr lang="en-US" sz="2800" dirty="0" err="1"/>
              <a:t>aktivnom</a:t>
            </a:r>
            <a:r>
              <a:rPr lang="en-US" sz="2800" dirty="0"/>
              <a:t> </a:t>
            </a:r>
            <a:r>
              <a:rPr lang="en-US" sz="2800" dirty="0" err="1"/>
              <a:t>zaštitnom</a:t>
            </a:r>
            <a:r>
              <a:rPr lang="en-US" sz="2800" dirty="0"/>
              <a:t> </a:t>
            </a:r>
            <a:r>
              <a:rPr lang="en-US" sz="2800" dirty="0" err="1"/>
              <a:t>gasu</a:t>
            </a:r>
            <a:r>
              <a:rPr lang="en-US" sz="2800" dirty="0"/>
              <a:t> (CO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b="1" i="1" dirty="0"/>
              <a:t>135</a:t>
            </a:r>
          </a:p>
          <a:p>
            <a:pPr marL="514350" indent="-514350">
              <a:buAutoNum type="arabicPeriod"/>
            </a:pPr>
            <a:r>
              <a:rPr lang="en-US" sz="2800" dirty="0"/>
              <a:t>TIG (tungsten inert gas) - </a:t>
            </a:r>
            <a:r>
              <a:rPr lang="en-US" sz="2800" dirty="0" err="1"/>
              <a:t>elektrolučno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netopljivom</a:t>
            </a:r>
            <a:r>
              <a:rPr lang="en-US" sz="2800" dirty="0"/>
              <a:t> </a:t>
            </a:r>
            <a:r>
              <a:rPr lang="en-US" sz="2800" dirty="0" err="1"/>
              <a:t>elektrodom</a:t>
            </a:r>
            <a:r>
              <a:rPr lang="en-US" sz="2800" dirty="0"/>
              <a:t> u </a:t>
            </a:r>
            <a:r>
              <a:rPr lang="en-US" sz="2800" dirty="0" err="1"/>
              <a:t>inertnom</a:t>
            </a:r>
            <a:r>
              <a:rPr lang="en-US" sz="2800" dirty="0"/>
              <a:t> </a:t>
            </a:r>
            <a:r>
              <a:rPr lang="en-US" sz="2800" dirty="0" err="1"/>
              <a:t>zaštitnom</a:t>
            </a:r>
            <a:r>
              <a:rPr lang="en-US" sz="2800" dirty="0"/>
              <a:t> </a:t>
            </a:r>
            <a:r>
              <a:rPr lang="en-US" sz="2800" dirty="0" err="1"/>
              <a:t>gasu</a:t>
            </a:r>
            <a:r>
              <a:rPr lang="en-US" sz="2800" dirty="0"/>
              <a:t> (</a:t>
            </a:r>
            <a:r>
              <a:rPr lang="en-US" sz="2800" dirty="0" err="1"/>
              <a:t>Ar</a:t>
            </a:r>
            <a:r>
              <a:rPr lang="en-US" sz="2800" dirty="0"/>
              <a:t>) </a:t>
            </a:r>
            <a:r>
              <a:rPr lang="en-US" sz="2800" b="1" i="1" dirty="0"/>
              <a:t>141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Indukciono</a:t>
            </a:r>
            <a:r>
              <a:rPr lang="en-US" sz="2800" dirty="0"/>
              <a:t> (</a:t>
            </a:r>
            <a:r>
              <a:rPr lang="en-US" sz="2800" dirty="0" err="1"/>
              <a:t>visokofrekventno</a:t>
            </a:r>
            <a:r>
              <a:rPr lang="en-US" sz="2800" dirty="0"/>
              <a:t>; HF-high frequency) </a:t>
            </a:r>
            <a:r>
              <a:rPr lang="en-US" sz="2800" b="1" i="1" dirty="0"/>
              <a:t>743</a:t>
            </a:r>
            <a:r>
              <a:rPr lang="en-US" sz="2800" dirty="0"/>
              <a:t> 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Trenjem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mešanjem</a:t>
            </a:r>
            <a:r>
              <a:rPr lang="en-US" sz="2800" dirty="0"/>
              <a:t> (FSW-friction stir welding) </a:t>
            </a:r>
            <a:r>
              <a:rPr lang="en-US" sz="2800" b="1" i="1" dirty="0"/>
              <a:t>43</a:t>
            </a:r>
          </a:p>
          <a:p>
            <a:pPr marL="514350" indent="-514350">
              <a:buAutoNum type="arabicPeriod"/>
            </a:pPr>
            <a:endParaRPr lang="en-US" sz="28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Oksiacetilensko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je </a:t>
            </a:r>
            <a:r>
              <a:rPr lang="en-US" dirty="0" err="1"/>
              <a:t>zavarivački</a:t>
            </a:r>
            <a:r>
              <a:rPr lang="en-US" dirty="0"/>
              <a:t> </a:t>
            </a:r>
            <a:r>
              <a:rPr lang="en-US" dirty="0" err="1"/>
              <a:t>plamen</a:t>
            </a:r>
            <a:r>
              <a:rPr lang="en-US" dirty="0"/>
              <a:t>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sagorevanjem</a:t>
            </a:r>
            <a:r>
              <a:rPr lang="en-US" dirty="0"/>
              <a:t> </a:t>
            </a:r>
            <a:r>
              <a:rPr lang="en-US" dirty="0" err="1"/>
              <a:t>acetilena</a:t>
            </a:r>
            <a:r>
              <a:rPr lang="en-US" dirty="0"/>
              <a:t> 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) u </a:t>
            </a:r>
            <a:r>
              <a:rPr lang="en-US" dirty="0" err="1"/>
              <a:t>kiseoniku</a:t>
            </a:r>
            <a:r>
              <a:rPr lang="en-US" dirty="0"/>
              <a:t>.</a:t>
            </a:r>
          </a:p>
          <a:p>
            <a:r>
              <a:rPr lang="en-US" dirty="0"/>
              <a:t>Sa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79087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plamena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1-Jezgro </a:t>
            </a:r>
            <a:r>
              <a:rPr lang="en-US" b="1" dirty="0" err="1"/>
              <a:t>plamena</a:t>
            </a:r>
            <a:r>
              <a:rPr lang="en-US" b="1" dirty="0"/>
              <a:t> – </a:t>
            </a:r>
            <a:r>
              <a:rPr lang="en-US" b="1" dirty="0" err="1"/>
              <a:t>raspadanje</a:t>
            </a:r>
            <a:r>
              <a:rPr lang="en-US" b="1" dirty="0"/>
              <a:t> </a:t>
            </a:r>
            <a:r>
              <a:rPr lang="en-US" b="1" dirty="0" err="1"/>
              <a:t>acetilena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početak</a:t>
            </a:r>
            <a:r>
              <a:rPr lang="en-US" b="1" dirty="0"/>
              <a:t> </a:t>
            </a:r>
            <a:r>
              <a:rPr lang="en-US" b="1" dirty="0" err="1"/>
              <a:t>primarnog</a:t>
            </a:r>
            <a:r>
              <a:rPr lang="en-US" b="1" dirty="0"/>
              <a:t> </a:t>
            </a:r>
            <a:r>
              <a:rPr lang="en-US" b="1" dirty="0" err="1"/>
              <a:t>sagorevanja</a:t>
            </a:r>
            <a:r>
              <a:rPr lang="en-US" b="1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/>
              <a:t>2-Primarno </a:t>
            </a:r>
            <a:r>
              <a:rPr lang="en-US" b="1" dirty="0" err="1"/>
              <a:t>sagorevanje</a:t>
            </a:r>
            <a:r>
              <a:rPr lang="en-US" b="1" dirty="0"/>
              <a:t> </a:t>
            </a:r>
            <a:r>
              <a:rPr lang="en-US" b="1" dirty="0" err="1"/>
              <a:t>acetilena</a:t>
            </a:r>
            <a:r>
              <a:rPr lang="en-US" b="1" dirty="0"/>
              <a:t> (O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boce</a:t>
            </a:r>
            <a:r>
              <a:rPr lang="en-US" b="1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3-Omotač </a:t>
            </a:r>
            <a:r>
              <a:rPr lang="en-US" b="1" dirty="0" err="1"/>
              <a:t>plamena</a:t>
            </a:r>
            <a:r>
              <a:rPr lang="en-US" b="1" dirty="0"/>
              <a:t> – </a:t>
            </a:r>
            <a:r>
              <a:rPr lang="en-US" b="1" dirty="0" err="1"/>
              <a:t>sekundarno</a:t>
            </a:r>
            <a:r>
              <a:rPr lang="en-US" b="1" dirty="0"/>
              <a:t> </a:t>
            </a:r>
            <a:r>
              <a:rPr lang="en-US" b="1" dirty="0" err="1"/>
              <a:t>sagorevanje</a:t>
            </a:r>
            <a:r>
              <a:rPr lang="en-US" b="1" dirty="0"/>
              <a:t> (O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okoline</a:t>
            </a:r>
            <a:r>
              <a:rPr lang="sr-Latn-CS" b="1" dirty="0"/>
              <a:t>-može biti opasno</a:t>
            </a:r>
            <a:r>
              <a:rPr lang="en-US" b="1" dirty="0"/>
              <a:t>)*: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447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572000" y="5181600"/>
            <a:ext cx="293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05400" y="35560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828799"/>
            <a:ext cx="2533656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Plamen</a:t>
            </a:r>
            <a:r>
              <a:rPr lang="en-US" sz="2400" b="1" dirty="0"/>
              <a:t> </a:t>
            </a:r>
            <a:r>
              <a:rPr lang="en-US" sz="2400" b="1" dirty="0" err="1"/>
              <a:t>nije</a:t>
            </a:r>
            <a:r>
              <a:rPr lang="en-US" sz="2400" b="1" dirty="0"/>
              <a:t> </a:t>
            </a:r>
            <a:r>
              <a:rPr lang="en-US" sz="2400" b="1" dirty="0" err="1"/>
              <a:t>koncentrisan</a:t>
            </a:r>
            <a:r>
              <a:rPr lang="en-US" sz="2400" b="1" dirty="0"/>
              <a:t> </a:t>
            </a:r>
            <a:r>
              <a:rPr lang="en-US" sz="2400" b="1" dirty="0" err="1"/>
              <a:t>izvor</a:t>
            </a:r>
            <a:r>
              <a:rPr lang="en-US" sz="2400" b="1" dirty="0"/>
              <a:t> </a:t>
            </a:r>
            <a:r>
              <a:rPr lang="en-US" sz="2400" b="1" dirty="0" err="1"/>
              <a:t>toplote</a:t>
            </a:r>
            <a:r>
              <a:rPr lang="en-US" sz="2400" b="1" dirty="0"/>
              <a:t> </a:t>
            </a:r>
            <a:r>
              <a:rPr lang="en-US" sz="2400" b="1" dirty="0" err="1"/>
              <a:t>kao</a:t>
            </a:r>
            <a:r>
              <a:rPr lang="en-US" sz="2400" b="1" dirty="0"/>
              <a:t> </a:t>
            </a:r>
            <a:r>
              <a:rPr lang="en-US" sz="2400" b="1" dirty="0" err="1"/>
              <a:t>zavarivački</a:t>
            </a:r>
            <a:r>
              <a:rPr lang="en-US" sz="2400" b="1" dirty="0"/>
              <a:t> </a:t>
            </a:r>
            <a:r>
              <a:rPr lang="en-US" sz="2400" b="1" dirty="0" err="1"/>
              <a:t>luk</a:t>
            </a:r>
            <a:r>
              <a:rPr lang="en-US" sz="2400" b="1" dirty="0"/>
              <a:t>, </a:t>
            </a:r>
            <a:r>
              <a:rPr lang="en-US" sz="2400" b="1" dirty="0" err="1"/>
              <a:t>što</a:t>
            </a:r>
            <a:r>
              <a:rPr lang="en-US" sz="2400" b="1" dirty="0"/>
              <a:t> </a:t>
            </a:r>
            <a:r>
              <a:rPr lang="en-US" sz="2400" b="1" dirty="0" err="1"/>
              <a:t>uzrokuje</a:t>
            </a:r>
            <a:r>
              <a:rPr lang="en-US" sz="2400" b="1" dirty="0"/>
              <a:t> </a:t>
            </a:r>
            <a:r>
              <a:rPr lang="sr-Latn-CS" sz="2400" b="1" dirty="0"/>
              <a:t>veće </a:t>
            </a:r>
            <a:r>
              <a:rPr lang="en-US" sz="2400" b="1" dirty="0" err="1"/>
              <a:t>deformacije</a:t>
            </a:r>
            <a:r>
              <a:rPr lang="en-US" sz="2400" b="1" dirty="0"/>
              <a:t>, </a:t>
            </a:r>
            <a:r>
              <a:rPr lang="en-US" sz="2400" b="1" dirty="0" err="1"/>
              <a:t>širi</a:t>
            </a:r>
            <a:r>
              <a:rPr lang="en-US" sz="2400" b="1" dirty="0"/>
              <a:t> ZUT, </a:t>
            </a:r>
            <a:r>
              <a:rPr lang="en-US" sz="2400" b="1" dirty="0" err="1"/>
              <a:t>zaostale</a:t>
            </a:r>
            <a:r>
              <a:rPr lang="en-US" sz="2400" b="1" dirty="0"/>
              <a:t> </a:t>
            </a:r>
            <a:r>
              <a:rPr lang="en-US" sz="2400" b="1" dirty="0" err="1"/>
              <a:t>napone</a:t>
            </a:r>
            <a:r>
              <a:rPr lang="en-US" sz="2400" b="1" dirty="0"/>
              <a:t>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kod</a:t>
            </a:r>
            <a:r>
              <a:rPr lang="en-US" dirty="0"/>
              <a:t> REL 4000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05400" y="22606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91400" y="2286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+0,47 MJ/mol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Gasno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zavarivanje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najpogodnije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zavarivanje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osnovnog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materijala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relativno</a:t>
            </a:r>
            <a:r>
              <a:rPr lang="en-US" sz="2400" b="1" dirty="0">
                <a:solidFill>
                  <a:srgbClr val="00B050"/>
                </a:solidFill>
              </a:rPr>
              <a:t> male </a:t>
            </a:r>
            <a:r>
              <a:rPr lang="en-US" sz="2400" b="1" dirty="0" err="1">
                <a:solidFill>
                  <a:srgbClr val="00B050"/>
                </a:solidFill>
              </a:rPr>
              <a:t>debljine</a:t>
            </a:r>
            <a:r>
              <a:rPr lang="en-US" sz="2400" b="1" dirty="0">
                <a:solidFill>
                  <a:srgbClr val="00B050"/>
                </a:solidFill>
              </a:rPr>
              <a:t> (do 0,5-1,5</a:t>
            </a:r>
            <a:r>
              <a:rPr lang="sr-Latn-CS" sz="2400" b="1" dirty="0">
                <a:solidFill>
                  <a:srgbClr val="00B050"/>
                </a:solidFill>
              </a:rPr>
              <a:t> mm</a:t>
            </a:r>
            <a:r>
              <a:rPr lang="en-US" sz="2400" b="1" dirty="0">
                <a:solidFill>
                  <a:srgbClr val="00B050"/>
                </a:solidFill>
              </a:rPr>
              <a:t>), </a:t>
            </a:r>
            <a:r>
              <a:rPr lang="en-US" sz="2400" b="1" dirty="0" err="1">
                <a:solidFill>
                  <a:srgbClr val="00B050"/>
                </a:solidFill>
              </a:rPr>
              <a:t>gde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produktivnost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veća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nego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kod</a:t>
            </a:r>
            <a:r>
              <a:rPr lang="en-US" sz="2400" b="1" dirty="0">
                <a:solidFill>
                  <a:srgbClr val="00B050"/>
                </a:solidFill>
              </a:rPr>
              <a:t> REL.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953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REL je </a:t>
            </a:r>
            <a:r>
              <a:rPr lang="en-US" sz="2400" b="1" dirty="0" err="1">
                <a:solidFill>
                  <a:srgbClr val="FF0000"/>
                </a:solidFill>
              </a:rPr>
              <a:t>produktivniji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gasnog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zavarivanje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veće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debljine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naročito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preko</a:t>
            </a:r>
            <a:r>
              <a:rPr lang="en-US" sz="2400" b="1" dirty="0">
                <a:solidFill>
                  <a:srgbClr val="FF0000"/>
                </a:solidFill>
              </a:rPr>
              <a:t> 5 mm.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Poželjno</a:t>
            </a:r>
            <a:r>
              <a:rPr lang="en-US" sz="2400" b="1" dirty="0">
                <a:solidFill>
                  <a:srgbClr val="FF0000"/>
                </a:solidFill>
              </a:rPr>
              <a:t> je </a:t>
            </a:r>
            <a:r>
              <a:rPr lang="en-US" sz="2400" b="1" dirty="0" err="1">
                <a:solidFill>
                  <a:srgbClr val="FF0000"/>
                </a:solidFill>
              </a:rPr>
              <a:t>zavarivanje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strane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ako</a:t>
            </a:r>
            <a:r>
              <a:rPr lang="en-US" sz="2400" b="1" dirty="0">
                <a:solidFill>
                  <a:srgbClr val="FF0000"/>
                </a:solidFill>
              </a:rPr>
              <a:t> je </a:t>
            </a:r>
            <a:r>
              <a:rPr lang="en-US" sz="2400" b="1" dirty="0" err="1">
                <a:solidFill>
                  <a:srgbClr val="FF0000"/>
                </a:solidFill>
              </a:rPr>
              <a:t>moguće</a:t>
            </a:r>
            <a:r>
              <a:rPr lang="sr-Latn-CS" sz="2400" b="1" dirty="0">
                <a:solidFill>
                  <a:srgbClr val="FF0000"/>
                </a:solidFill>
              </a:rPr>
              <a:t> zbog deformacija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1447800" y="1523999"/>
            <a:ext cx="6525843" cy="3505201"/>
            <a:chOff x="1447800" y="1981199"/>
            <a:chExt cx="6525843" cy="3505201"/>
          </a:xfrm>
        </p:grpSpPr>
        <p:grpSp>
          <p:nvGrpSpPr>
            <p:cNvPr id="3" name="Group 3"/>
            <p:cNvGrpSpPr/>
            <p:nvPr/>
          </p:nvGrpSpPr>
          <p:grpSpPr>
            <a:xfrm>
              <a:off x="1447800" y="1981199"/>
              <a:ext cx="6525843" cy="3251303"/>
              <a:chOff x="1066800" y="1523999"/>
              <a:chExt cx="6525843" cy="3251303"/>
            </a:xfrm>
          </p:grpSpPr>
          <p:grpSp>
            <p:nvGrpSpPr>
              <p:cNvPr id="4" name="Group 7"/>
              <p:cNvGrpSpPr/>
              <p:nvPr/>
            </p:nvGrpSpPr>
            <p:grpSpPr>
              <a:xfrm>
                <a:off x="1219200" y="1540129"/>
                <a:ext cx="6373443" cy="3185296"/>
                <a:chOff x="1246557" y="1540129"/>
                <a:chExt cx="6373443" cy="3185296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21540000">
                  <a:off x="1246557" y="1540129"/>
                  <a:ext cx="5743604" cy="3185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858000" y="25716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0" y="35622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1066800" y="1523999"/>
                <a:ext cx="2286000" cy="3251303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114800" y="1981200"/>
              <a:ext cx="3733800" cy="3505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H="1">
            <a:off x="685800" y="1828800"/>
            <a:ext cx="8382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57600" y="4724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1151</Words>
  <Application>Microsoft Office PowerPoint</Application>
  <PresentationFormat>On-screen Show (4:3)</PresentationFormat>
  <Paragraphs>199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TEHNOLOGIJA MAŠINOGRADNJE</vt:lpstr>
      <vt:lpstr>PowerPoint Presentation</vt:lpstr>
      <vt:lpstr>PowerPoint Presentation</vt:lpstr>
      <vt:lpstr>PowerPoint Presentation</vt:lpstr>
      <vt:lpstr>PowerPoint Presentation</vt:lpstr>
      <vt:lpstr>Postupci zavarivanja u toplotnoj i procesnoj tehnici</vt:lpstr>
      <vt:lpstr>Oksiacetilensko zavarivanje</vt:lpstr>
      <vt:lpstr>PowerPoint Presentation</vt:lpstr>
      <vt:lpstr>PowerPoint Presentation</vt:lpstr>
      <vt:lpstr>PowerPoint Presentation</vt:lpstr>
      <vt:lpstr>PowerPoint Presentation</vt:lpstr>
      <vt:lpstr>Ručno-elektrolučno zavarivanje (REL ili E postupak)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u aktivnom gasu sa topljivom elektrodom (MAG)</vt:lpstr>
      <vt:lpstr>PowerPoint Presentation</vt:lpstr>
      <vt:lpstr>PowerPoint Presentation</vt:lpstr>
      <vt:lpstr>Zavarivanje u inertnom gasu sa netopljivom elektrodom (TIG)</vt:lpstr>
      <vt:lpstr>PowerPoint Presentation</vt:lpstr>
      <vt:lpstr>PowerPoint Presentation</vt:lpstr>
      <vt:lpstr>Zavarivanje trenjem sa mešanjem</vt:lpstr>
      <vt:lpstr>PowerPoint Presentation</vt:lpstr>
      <vt:lpstr>Mikrostruktura zavarenog spoja</vt:lpstr>
      <vt:lpstr>PowerPoint Presentation</vt:lpstr>
      <vt:lpstr>PowerPoint Presentation</vt:lpstr>
      <vt:lpstr>PowerPoint Presentation</vt:lpstr>
      <vt:lpstr>PowerPoint Presentation</vt:lpstr>
      <vt:lpstr>Zavarivanje električnom indukcijom (visokofrekventno zavarivanje)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MAŠINOGRADNJE</dc:title>
  <dc:creator>sebastijan</dc:creator>
  <cp:lastModifiedBy>Sebastian Baloš</cp:lastModifiedBy>
  <cp:revision>49</cp:revision>
  <dcterms:created xsi:type="dcterms:W3CDTF">2015-03-07T09:03:31Z</dcterms:created>
  <dcterms:modified xsi:type="dcterms:W3CDTF">2016-05-05T09:06:00Z</dcterms:modified>
</cp:coreProperties>
</file>