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0" r:id="rId12"/>
    <p:sldId id="259" r:id="rId13"/>
    <p:sldId id="260" r:id="rId14"/>
    <p:sldId id="26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2A2A-1D64-42E0-BAA5-50B83AEA261C}" type="datetimeFigureOut">
              <a:rPr lang="en-US" smtClean="0"/>
              <a:pPr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EE11-5CA3-441C-BECF-45376E86B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ccsteels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TEHNOLOGIJA MAŠINOGRADNJE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Oprema za uzimanje replika: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**</a:t>
            </a:r>
            <a:r>
              <a:rPr lang="en-US" sz="4300" dirty="0" err="1"/>
              <a:t>Proračunske</a:t>
            </a:r>
            <a:r>
              <a:rPr lang="en-US" sz="4300" dirty="0"/>
              <a:t> </a:t>
            </a:r>
            <a:r>
              <a:rPr lang="en-US" sz="4300" dirty="0" err="1"/>
              <a:t>vrednosti</a:t>
            </a:r>
            <a:r>
              <a:rPr lang="en-US" sz="4300" dirty="0"/>
              <a:t> </a:t>
            </a:r>
            <a:r>
              <a:rPr lang="en-US" sz="4300" dirty="0" err="1"/>
              <a:t>za</a:t>
            </a:r>
            <a:r>
              <a:rPr lang="en-US" sz="4300" dirty="0"/>
              <a:t> </a:t>
            </a:r>
            <a:r>
              <a:rPr lang="en-US" sz="4300" dirty="0" err="1"/>
              <a:t>čelike</a:t>
            </a:r>
            <a:r>
              <a:rPr lang="en-US" sz="4300" dirty="0"/>
              <a:t> </a:t>
            </a:r>
            <a:r>
              <a:rPr lang="en-US" sz="4300" dirty="0" err="1"/>
              <a:t>otporne</a:t>
            </a:r>
            <a:r>
              <a:rPr lang="en-US" sz="4300" dirty="0"/>
              <a:t> </a:t>
            </a:r>
            <a:r>
              <a:rPr lang="en-US" sz="4300" dirty="0" err="1"/>
              <a:t>na</a:t>
            </a:r>
            <a:r>
              <a:rPr lang="en-US" sz="4300" dirty="0"/>
              <a:t> </a:t>
            </a:r>
            <a:r>
              <a:rPr lang="en-US" sz="4300" dirty="0" err="1"/>
              <a:t>puzanje</a:t>
            </a:r>
            <a:r>
              <a:rPr lang="en-US" sz="4300" dirty="0"/>
              <a:t>: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Zatezna</a:t>
            </a:r>
            <a:r>
              <a:rPr lang="en-US" dirty="0"/>
              <a:t> </a:t>
            </a:r>
            <a:r>
              <a:rPr lang="en-US" dirty="0" err="1"/>
              <a:t>čvrstoća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500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nakon</a:t>
            </a:r>
            <a:r>
              <a:rPr lang="en-US" dirty="0"/>
              <a:t> 1000 h </a:t>
            </a:r>
            <a:r>
              <a:rPr lang="en-US" dirty="0" err="1"/>
              <a:t>statičkog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500 R</a:t>
            </a:r>
            <a:r>
              <a:rPr lang="en-US" baseline="-25000" dirty="0"/>
              <a:t>m1000</a:t>
            </a:r>
            <a:r>
              <a:rPr lang="en-US" dirty="0"/>
              <a:t> =240 </a:t>
            </a:r>
            <a:r>
              <a:rPr lang="en-US" dirty="0" err="1"/>
              <a:t>MPa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N/mm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izduženjem</a:t>
            </a:r>
            <a:r>
              <a:rPr lang="en-US" dirty="0"/>
              <a:t> 1 %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500</a:t>
            </a:r>
            <a:r>
              <a:rPr lang="en-US" baseline="30000" dirty="0"/>
              <a:t>o</a:t>
            </a:r>
            <a:r>
              <a:rPr lang="en-US" dirty="0"/>
              <a:t>C, </a:t>
            </a:r>
            <a:r>
              <a:rPr lang="en-US" dirty="0" err="1"/>
              <a:t>nakon</a:t>
            </a:r>
            <a:r>
              <a:rPr lang="en-US" dirty="0"/>
              <a:t> 1000 h </a:t>
            </a:r>
            <a:r>
              <a:rPr lang="en-US" dirty="0" err="1"/>
              <a:t>statičkog</a:t>
            </a:r>
            <a:r>
              <a:rPr lang="en-US" dirty="0"/>
              <a:t> </a:t>
            </a:r>
            <a:r>
              <a:rPr lang="en-US" dirty="0" err="1"/>
              <a:t>opterećenja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500 R</a:t>
            </a:r>
            <a:r>
              <a:rPr lang="en-US" baseline="-25000" dirty="0"/>
              <a:t>1.0</a:t>
            </a:r>
            <a:r>
              <a:rPr lang="en-US" dirty="0"/>
              <a:t> =100 </a:t>
            </a:r>
            <a:r>
              <a:rPr lang="en-US" dirty="0" err="1"/>
              <a:t>MPa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N/mm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Konstrukcioni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niskom</a:t>
            </a:r>
            <a:r>
              <a:rPr lang="en-US" dirty="0"/>
              <a:t> </a:t>
            </a:r>
            <a:r>
              <a:rPr lang="en-US" dirty="0" err="1"/>
              <a:t>sadržaju</a:t>
            </a:r>
            <a:r>
              <a:rPr lang="en-US" dirty="0"/>
              <a:t> S </a:t>
            </a:r>
            <a:r>
              <a:rPr lang="en-US" dirty="0" err="1"/>
              <a:t>i</a:t>
            </a:r>
            <a:r>
              <a:rPr lang="en-US" dirty="0"/>
              <a:t> P, </a:t>
            </a:r>
            <a:r>
              <a:rPr lang="en-US" dirty="0" err="1"/>
              <a:t>niskom</a:t>
            </a:r>
            <a:r>
              <a:rPr lang="en-US" dirty="0"/>
              <a:t> </a:t>
            </a:r>
            <a:r>
              <a:rPr lang="en-US" dirty="0" err="1"/>
              <a:t>dodatku</a:t>
            </a:r>
            <a:r>
              <a:rPr lang="en-US" dirty="0"/>
              <a:t>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en-US" dirty="0" err="1"/>
              <a:t>čvrstog</a:t>
            </a:r>
            <a:r>
              <a:rPr lang="en-US" dirty="0"/>
              <a:t> </a:t>
            </a:r>
            <a:r>
              <a:rPr lang="en-US" dirty="0" err="1"/>
              <a:t>rastvora</a:t>
            </a:r>
            <a:r>
              <a:rPr lang="en-US" dirty="0"/>
              <a:t>,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nemetalnih</a:t>
            </a:r>
            <a:r>
              <a:rPr lang="en-US" dirty="0"/>
              <a:t> </a:t>
            </a:r>
            <a:r>
              <a:rPr lang="en-US" dirty="0" err="1"/>
              <a:t>uključaka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otežavanje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karbida</a:t>
            </a:r>
            <a:r>
              <a:rPr lang="en-US" dirty="0"/>
              <a:t>, </a:t>
            </a:r>
            <a:r>
              <a:rPr lang="en-US" dirty="0" err="1"/>
              <a:t>dislokacija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mikrošupljina</a:t>
            </a:r>
            <a:endParaRPr lang="en-US" dirty="0"/>
          </a:p>
          <a:p>
            <a:r>
              <a:rPr lang="en-US" dirty="0" err="1"/>
              <a:t>Upotreba</a:t>
            </a:r>
            <a:r>
              <a:rPr lang="en-US" dirty="0"/>
              <a:t> do </a:t>
            </a:r>
            <a:r>
              <a:rPr lang="en-US" dirty="0" err="1"/>
              <a:t>proračunate</a:t>
            </a:r>
            <a:r>
              <a:rPr lang="en-US" dirty="0"/>
              <a:t> temperature 350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Posude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 (P235GH, P265GH, P295GH, P355GH, P275NH, P355NH,…)</a:t>
            </a:r>
          </a:p>
          <a:p>
            <a:pPr marL="514350" indent="-514350">
              <a:buAutoNum type="arabicPeriod"/>
            </a:pPr>
            <a:r>
              <a:rPr lang="en-US" dirty="0" err="1"/>
              <a:t>Cevi</a:t>
            </a:r>
            <a:r>
              <a:rPr lang="en-US" dirty="0"/>
              <a:t> –</a:t>
            </a:r>
            <a:r>
              <a:rPr lang="en-US" dirty="0" err="1"/>
              <a:t>bešavne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šavne</a:t>
            </a:r>
            <a:r>
              <a:rPr lang="en-US" dirty="0"/>
              <a:t>/</a:t>
            </a:r>
            <a:r>
              <a:rPr lang="en-US" dirty="0" err="1"/>
              <a:t>zavarene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(P195, P235, P355, St 35.8, St 45.8,…)</a:t>
            </a:r>
          </a:p>
          <a:p>
            <a:pPr marL="514350" indent="-514350">
              <a:buAutoNum type="arabicPeriod"/>
            </a:pPr>
            <a:r>
              <a:rPr lang="en-US" dirty="0" err="1"/>
              <a:t>Kovane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(C22.8, P295GH/17Mn4, 20Mn5,…)</a:t>
            </a:r>
          </a:p>
          <a:p>
            <a:pPr marL="514350" indent="-514350">
              <a:buNone/>
            </a:pPr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cevi</a:t>
            </a:r>
            <a:r>
              <a:rPr lang="en-US" dirty="0"/>
              <a:t>, </a:t>
            </a:r>
            <a:r>
              <a:rPr lang="en-US" dirty="0" err="1"/>
              <a:t>kolektori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kotlovima</a:t>
            </a:r>
            <a:r>
              <a:rPr lang="en-US" dirty="0"/>
              <a:t>,…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nerđajućih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sadrže</a:t>
            </a:r>
            <a:r>
              <a:rPr lang="en-US" dirty="0"/>
              <a:t> Mo, </a:t>
            </a:r>
            <a:r>
              <a:rPr lang="en-US" dirty="0" err="1"/>
              <a:t>Mn</a:t>
            </a:r>
            <a:r>
              <a:rPr lang="en-US" dirty="0"/>
              <a:t>, Ni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ojačava</a:t>
            </a:r>
            <a:r>
              <a:rPr lang="en-US" dirty="0"/>
              <a:t> </a:t>
            </a:r>
            <a:r>
              <a:rPr lang="en-US" dirty="0" err="1"/>
              <a:t>čvrsti</a:t>
            </a:r>
            <a:r>
              <a:rPr lang="en-US" dirty="0"/>
              <a:t> </a:t>
            </a:r>
            <a:r>
              <a:rPr lang="en-US" dirty="0" err="1"/>
              <a:t>rastvor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otežavanje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karbida</a:t>
            </a:r>
            <a:r>
              <a:rPr lang="en-US" dirty="0"/>
              <a:t>, </a:t>
            </a:r>
            <a:r>
              <a:rPr lang="en-US" dirty="0" err="1"/>
              <a:t>dislokacija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širenje</a:t>
            </a:r>
            <a:r>
              <a:rPr lang="en-US" dirty="0"/>
              <a:t> </a:t>
            </a:r>
            <a:r>
              <a:rPr lang="en-US" dirty="0" err="1"/>
              <a:t>mikrošupljina</a:t>
            </a:r>
            <a:r>
              <a:rPr lang="en-US" dirty="0"/>
              <a:t>, </a:t>
            </a:r>
            <a:r>
              <a:rPr lang="en-US" dirty="0" err="1"/>
              <a:t>karbidi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 Cr (Cr</a:t>
            </a:r>
            <a:r>
              <a:rPr lang="en-US" baseline="-25000" dirty="0"/>
              <a:t>23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talozi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V, </a:t>
            </a:r>
            <a:r>
              <a:rPr lang="en-US" dirty="0" err="1"/>
              <a:t>Nb</a:t>
            </a:r>
            <a:r>
              <a:rPr lang="en-US" dirty="0"/>
              <a:t> ((</a:t>
            </a:r>
            <a:r>
              <a:rPr lang="en-US" dirty="0" err="1"/>
              <a:t>V,Nb</a:t>
            </a:r>
            <a:r>
              <a:rPr lang="en-US" dirty="0"/>
              <a:t>)(C,N)) </a:t>
            </a:r>
            <a:r>
              <a:rPr lang="en-US" dirty="0" err="1"/>
              <a:t>povećavaju</a:t>
            </a:r>
            <a:r>
              <a:rPr lang="en-US" dirty="0"/>
              <a:t> </a:t>
            </a: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.</a:t>
            </a:r>
          </a:p>
          <a:p>
            <a:r>
              <a:rPr lang="en-US" dirty="0" err="1"/>
              <a:t>Upotreba</a:t>
            </a:r>
            <a:r>
              <a:rPr lang="en-US" dirty="0"/>
              <a:t> do </a:t>
            </a:r>
            <a:r>
              <a:rPr lang="en-US" dirty="0" err="1"/>
              <a:t>proračunate</a:t>
            </a:r>
            <a:r>
              <a:rPr lang="en-US" dirty="0"/>
              <a:t> temperature 600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Posude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 (16Mo3,13CrMo4-5,…)</a:t>
            </a:r>
          </a:p>
          <a:p>
            <a:pPr marL="514350" indent="-514350">
              <a:buAutoNum type="arabicPeriod"/>
            </a:pPr>
            <a:r>
              <a:rPr lang="en-US" dirty="0" err="1"/>
              <a:t>Cevi</a:t>
            </a:r>
            <a:r>
              <a:rPr lang="en-US" dirty="0"/>
              <a:t> –</a:t>
            </a:r>
            <a:r>
              <a:rPr lang="en-US" dirty="0" err="1"/>
              <a:t>bešavne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šavne</a:t>
            </a:r>
            <a:r>
              <a:rPr lang="en-US" dirty="0"/>
              <a:t>/</a:t>
            </a:r>
            <a:r>
              <a:rPr lang="en-US" dirty="0" err="1"/>
              <a:t>zavarene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(15Mo3, X20CrMoV12-1, 8MoB4,20CrMoV13-5-5,X11CrMo9-1X20CrMoNiV11-1,…)</a:t>
            </a:r>
          </a:p>
          <a:p>
            <a:pPr marL="514350" indent="-514350">
              <a:buAutoNum type="arabicPeriod"/>
            </a:pPr>
            <a:r>
              <a:rPr lang="en-US" dirty="0" err="1"/>
              <a:t>Kovane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(15Mo3, 13CrMo4, 10CrMo9-10, X20CrMoV12-1,…)</a:t>
            </a:r>
          </a:p>
          <a:p>
            <a:pPr marL="514350" indent="-514350">
              <a:buNone/>
            </a:pPr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plamene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, </a:t>
            </a:r>
            <a:r>
              <a:rPr lang="en-US" dirty="0" err="1"/>
              <a:t>gorionici</a:t>
            </a:r>
            <a:r>
              <a:rPr lang="en-US" dirty="0"/>
              <a:t>, </a:t>
            </a:r>
            <a:r>
              <a:rPr lang="en-US" dirty="0" err="1"/>
              <a:t>kolektori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parnim</a:t>
            </a:r>
            <a:r>
              <a:rPr lang="en-US" dirty="0"/>
              <a:t> </a:t>
            </a:r>
            <a:r>
              <a:rPr lang="en-US" dirty="0" err="1"/>
              <a:t>kotlovima</a:t>
            </a:r>
            <a:r>
              <a:rPr lang="en-US" dirty="0"/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Austenitni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koroziju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nerđajućih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Ti </a:t>
            </a:r>
            <a:r>
              <a:rPr lang="en-US" dirty="0" err="1"/>
              <a:t>i</a:t>
            </a:r>
            <a:r>
              <a:rPr lang="en-US" dirty="0"/>
              <a:t> Ni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karbide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nitride, Mo </a:t>
            </a:r>
            <a:r>
              <a:rPr lang="en-US" dirty="0" err="1"/>
              <a:t>i</a:t>
            </a:r>
            <a:r>
              <a:rPr lang="en-US" dirty="0"/>
              <a:t> W </a:t>
            </a:r>
            <a:r>
              <a:rPr lang="en-US" dirty="0" err="1"/>
              <a:t>rastvarajuće</a:t>
            </a:r>
            <a:r>
              <a:rPr lang="en-US" dirty="0"/>
              <a:t> </a:t>
            </a:r>
            <a:r>
              <a:rPr lang="en-US" dirty="0" err="1"/>
              <a:t>ojačavaju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taloge</a:t>
            </a:r>
            <a:endParaRPr lang="en-US" dirty="0"/>
          </a:p>
          <a:p>
            <a:r>
              <a:rPr lang="en-US" dirty="0" err="1"/>
              <a:t>Upotreba</a:t>
            </a:r>
            <a:r>
              <a:rPr lang="en-US" dirty="0"/>
              <a:t> do 550-800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 err="1"/>
              <a:t>Ploče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kovani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: X6CrNi18-11, X3CrNiN18-11, X8CrNiTi18-10, X6CrNiMo17-13, X8CrNiNb16-13, X8CrNiMoVNb16-13…</a:t>
            </a:r>
          </a:p>
          <a:p>
            <a:pPr>
              <a:buFont typeface="Arial" charset="0"/>
              <a:buChar char="•"/>
            </a:pPr>
            <a:r>
              <a:rPr lang="en-US" dirty="0" err="1"/>
              <a:t>Nedostaci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legirane</a:t>
            </a:r>
            <a:r>
              <a:rPr lang="en-US" dirty="0"/>
              <a:t> </a:t>
            </a:r>
            <a:r>
              <a:rPr lang="en-US" dirty="0" err="1"/>
              <a:t>čelike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niži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,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toplotnog</a:t>
            </a:r>
            <a:r>
              <a:rPr lang="en-US" dirty="0"/>
              <a:t> </a:t>
            </a:r>
            <a:r>
              <a:rPr lang="en-US" dirty="0" err="1"/>
              <a:t>širenja</a:t>
            </a:r>
            <a:r>
              <a:rPr lang="en-US" dirty="0"/>
              <a:t>, </a:t>
            </a:r>
            <a:r>
              <a:rPr lang="en-US" dirty="0" err="1"/>
              <a:t>viša</a:t>
            </a:r>
            <a:r>
              <a:rPr lang="en-US" dirty="0"/>
              <a:t> </a:t>
            </a:r>
            <a:r>
              <a:rPr lang="en-US" dirty="0" err="1"/>
              <a:t>cena</a:t>
            </a:r>
            <a:endParaRPr lang="en-US" dirty="0"/>
          </a:p>
          <a:p>
            <a:pPr>
              <a:buNone/>
            </a:pPr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turbinski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kompresorski</a:t>
            </a:r>
            <a:r>
              <a:rPr lang="en-US" dirty="0"/>
              <a:t> </a:t>
            </a:r>
            <a:r>
              <a:rPr lang="en-US" dirty="0" err="1"/>
              <a:t>diskovi</a:t>
            </a:r>
            <a:r>
              <a:rPr lang="en-US" dirty="0"/>
              <a:t> </a:t>
            </a:r>
            <a:r>
              <a:rPr lang="en-US" dirty="0" err="1"/>
              <a:t>mlaznih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gasnih</a:t>
            </a:r>
            <a:r>
              <a:rPr lang="en-US" dirty="0"/>
              <a:t> </a:t>
            </a:r>
            <a:r>
              <a:rPr lang="en-US" dirty="0" err="1"/>
              <a:t>turbina</a:t>
            </a:r>
            <a:r>
              <a:rPr lang="en-US" dirty="0"/>
              <a:t>,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nuklearnih</a:t>
            </a:r>
            <a:r>
              <a:rPr lang="en-US" dirty="0"/>
              <a:t> </a:t>
            </a:r>
            <a:r>
              <a:rPr lang="en-US" dirty="0" err="1"/>
              <a:t>reaktora</a:t>
            </a:r>
            <a:r>
              <a:rPr lang="en-US" dirty="0"/>
              <a:t>, </a:t>
            </a:r>
            <a:r>
              <a:rPr lang="en-US" dirty="0" err="1"/>
              <a:t>oprema</a:t>
            </a:r>
            <a:r>
              <a:rPr lang="en-US" dirty="0"/>
              <a:t> u </a:t>
            </a:r>
            <a:r>
              <a:rPr lang="en-US" dirty="0" err="1"/>
              <a:t>petrohemijskoj</a:t>
            </a:r>
            <a:r>
              <a:rPr lang="en-US" dirty="0"/>
              <a:t> </a:t>
            </a:r>
            <a:r>
              <a:rPr lang="en-US" dirty="0" err="1"/>
              <a:t>industriji</a:t>
            </a:r>
            <a:r>
              <a:rPr lang="en-US" dirty="0"/>
              <a:t>,...</a:t>
            </a:r>
            <a:endParaRPr lang="en-US" dirty="0">
              <a:hlinkClick r:id="rId2"/>
            </a:endParaRPr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energetici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procesnoj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, </a:t>
            </a:r>
            <a:r>
              <a:rPr lang="en-US" dirty="0" err="1"/>
              <a:t>dominantni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otporni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puzanje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1. </a:t>
            </a:r>
            <a:r>
              <a:rPr lang="en-US" dirty="0" err="1"/>
              <a:t>Konstrukcioni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Niskolegirani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Austenitni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105400" cy="4724399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Puzanje je pojava plastične deformacije ispod napona tečenja pri povišenim temperaturama.</a:t>
            </a:r>
          </a:p>
          <a:p>
            <a:r>
              <a:rPr lang="sr-Latn-CS" dirty="0"/>
              <a:t>Za pojavu puzanja potrebno je materijal podvrgnuti napon</a:t>
            </a:r>
            <a:r>
              <a:rPr lang="en-US" dirty="0"/>
              <a:t>u</a:t>
            </a:r>
            <a:r>
              <a:rPr lang="sr-Latn-CS" dirty="0"/>
              <a:t> (opterećenj</a:t>
            </a:r>
            <a:r>
              <a:rPr lang="en-US" dirty="0"/>
              <a:t>u</a:t>
            </a:r>
            <a:r>
              <a:rPr lang="sr-Latn-CS" dirty="0"/>
              <a:t>) i povišenoj temperaturi.</a:t>
            </a:r>
          </a:p>
          <a:p>
            <a:r>
              <a:rPr lang="sr-Latn-CS" dirty="0"/>
              <a:t>Javlja se u kotlovima, gasnim turbinama, mlaznim motorima itd.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9540" y="0"/>
            <a:ext cx="3964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438400"/>
            <a:ext cx="38100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645026"/>
            <a:ext cx="3886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343400" cy="1143000"/>
          </a:xfrm>
        </p:spPr>
        <p:txBody>
          <a:bodyPr/>
          <a:lstStyle/>
          <a:p>
            <a:r>
              <a:rPr lang="en-US" dirty="0" err="1"/>
              <a:t>Puzanje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sr-Latn-CS" dirty="0"/>
              <a:t>riva puzanja: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258633" y="1628103"/>
            <a:ext cx="8656767" cy="5229897"/>
            <a:chOff x="258633" y="1628103"/>
            <a:chExt cx="8656767" cy="522989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628103"/>
              <a:ext cx="7924800" cy="479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15434" y="3388668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/>
                <a:t>Deformacija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639633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/>
                <a:t>Vreme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0000" y="4191000"/>
              <a:ext cx="1066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55626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>
                  <a:solidFill>
                    <a:schemeClr val="accent1"/>
                  </a:solidFill>
                </a:rPr>
                <a:t>Komponente kotla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95800" y="4800600"/>
              <a:ext cx="2514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789709" y="2715491"/>
              <a:ext cx="1343891" cy="2937164"/>
            </a:xfrm>
            <a:custGeom>
              <a:avLst/>
              <a:gdLst>
                <a:gd name="connsiteX0" fmla="*/ 0 w 1343891"/>
                <a:gd name="connsiteY0" fmla="*/ 2937164 h 2937164"/>
                <a:gd name="connsiteX1" fmla="*/ 110836 w 1343891"/>
                <a:gd name="connsiteY1" fmla="*/ 2479964 h 2937164"/>
                <a:gd name="connsiteX2" fmla="*/ 263236 w 1343891"/>
                <a:gd name="connsiteY2" fmla="*/ 2175164 h 2937164"/>
                <a:gd name="connsiteX3" fmla="*/ 928255 w 1343891"/>
                <a:gd name="connsiteY3" fmla="*/ 1288473 h 2937164"/>
                <a:gd name="connsiteX4" fmla="*/ 1343891 w 1343891"/>
                <a:gd name="connsiteY4" fmla="*/ 0 h 2937164"/>
                <a:gd name="connsiteX5" fmla="*/ 1343891 w 1343891"/>
                <a:gd name="connsiteY5" fmla="*/ 0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891" h="2937164">
                  <a:moveTo>
                    <a:pt x="0" y="2937164"/>
                  </a:moveTo>
                  <a:cubicBezTo>
                    <a:pt x="33481" y="2772064"/>
                    <a:pt x="66963" y="2606964"/>
                    <a:pt x="110836" y="2479964"/>
                  </a:cubicBezTo>
                  <a:cubicBezTo>
                    <a:pt x="154709" y="2352964"/>
                    <a:pt x="127000" y="2373746"/>
                    <a:pt x="263236" y="2175164"/>
                  </a:cubicBezTo>
                  <a:cubicBezTo>
                    <a:pt x="399472" y="1976582"/>
                    <a:pt x="748146" y="1651000"/>
                    <a:pt x="928255" y="1288473"/>
                  </a:cubicBezTo>
                  <a:cubicBezTo>
                    <a:pt x="1108364" y="925946"/>
                    <a:pt x="1343891" y="0"/>
                    <a:pt x="1343891" y="0"/>
                  </a:cubicBezTo>
                  <a:lnTo>
                    <a:pt x="134389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20574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>
                  <a:solidFill>
                    <a:srgbClr val="FF0000"/>
                  </a:solidFill>
                </a:rPr>
                <a:t>Komponente mlaznih motora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1295400" y="3048000"/>
              <a:ext cx="8382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592763"/>
          </a:xfrm>
        </p:spPr>
        <p:txBody>
          <a:bodyPr/>
          <a:lstStyle/>
          <a:p>
            <a:r>
              <a:rPr lang="sr-Latn-CS" dirty="0"/>
              <a:t>Način na koji se određuje mesto na kome je komponenta u II fazi: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08615"/>
            <a:ext cx="8305800" cy="49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-874067" y="33886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Deformacija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67" y="6472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Vreme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mikroprsline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4800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mikroprsline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57150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orijentacija mikrošupljina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/>
              <a:t>pojava mikrošupljina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1992868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dirty="0"/>
              <a:t>lom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47800" y="3733800"/>
            <a:ext cx="3429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954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- kretanje dislokacija (klizanje po granicama zrna) izaziva razgradnju perlita (od prugastog u zrnati)</a:t>
            </a:r>
          </a:p>
          <a:p>
            <a:pPr>
              <a:buFontTx/>
              <a:buChar char="-"/>
            </a:pPr>
            <a:r>
              <a:rPr lang="sr-Latn-CS" dirty="0"/>
              <a:t> karbid (cementit) iz perlita se pomera prema granicama zrna</a:t>
            </a:r>
          </a:p>
          <a:p>
            <a:pPr>
              <a:buFontTx/>
              <a:buChar char="-"/>
            </a:pPr>
            <a:r>
              <a:rPr lang="sr-Latn-CS" dirty="0"/>
              <a:t> dalje kretanje dislokacija prema cementitu izaziva poniranje dislokacija i dekoheziju (stvaranje mikrošupljina)</a:t>
            </a:r>
          </a:p>
          <a:p>
            <a:pPr>
              <a:buFontTx/>
              <a:buChar char="-"/>
            </a:pPr>
            <a:r>
              <a:rPr lang="sr-Latn-CS" dirty="0"/>
              <a:t> mikrošupljine se umnožavaju i međusobno spajaju</a:t>
            </a:r>
          </a:p>
          <a:p>
            <a:pPr>
              <a:buFontTx/>
              <a:buChar char="-"/>
            </a:pPr>
            <a:r>
              <a:rPr lang="sr-Latn-CS" dirty="0"/>
              <a:t> stvaranje mikroprslina (III faza)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610100" y="3619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2945642" cy="37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743200"/>
            <a:ext cx="298938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9518" y="2743200"/>
            <a:ext cx="2954482" cy="38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7620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1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materijal</a:t>
            </a:r>
            <a:r>
              <a:rPr lang="en-US" sz="2400" dirty="0"/>
              <a:t> </a:t>
            </a:r>
            <a:r>
              <a:rPr lang="en-US" sz="2400" dirty="0" err="1"/>
              <a:t>relativno</a:t>
            </a:r>
            <a:r>
              <a:rPr lang="en-US" sz="2400" dirty="0"/>
              <a:t> </a:t>
            </a:r>
            <a:r>
              <a:rPr lang="en-US" sz="2400" dirty="0" err="1"/>
              <a:t>kratko</a:t>
            </a:r>
            <a:r>
              <a:rPr lang="en-US" sz="2400" dirty="0"/>
              <a:t>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puzanju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defekata</a:t>
            </a:r>
            <a:r>
              <a:rPr lang="sr-Latn-CS" sz="2400" dirty="0"/>
              <a:t>, prugasti perlit izmenjen u zrnasti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762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2a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materijal</a:t>
            </a:r>
            <a:r>
              <a:rPr lang="en-US" sz="2400" dirty="0"/>
              <a:t> 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puzanju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pojava</a:t>
            </a:r>
            <a:r>
              <a:rPr lang="en-US" sz="2400" dirty="0"/>
              <a:t> </a:t>
            </a:r>
            <a:r>
              <a:rPr lang="en-US" sz="2400" dirty="0" err="1"/>
              <a:t>mikrošupljina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65544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2b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materijal</a:t>
            </a:r>
            <a:r>
              <a:rPr lang="en-US" sz="2400" dirty="0"/>
              <a:t>  </a:t>
            </a:r>
            <a:r>
              <a:rPr lang="en-US" sz="2400" dirty="0" err="1"/>
              <a:t>izložen</a:t>
            </a:r>
            <a:r>
              <a:rPr lang="en-US" sz="2400" dirty="0"/>
              <a:t> </a:t>
            </a:r>
            <a:r>
              <a:rPr lang="en-US" sz="2400" dirty="0" err="1"/>
              <a:t>puzanju</a:t>
            </a:r>
            <a:r>
              <a:rPr lang="en-US" sz="2400" dirty="0"/>
              <a:t>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vreme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pojava</a:t>
            </a:r>
            <a:r>
              <a:rPr lang="en-US" sz="2400" dirty="0"/>
              <a:t> </a:t>
            </a:r>
            <a:r>
              <a:rPr lang="en-US" sz="2400" dirty="0" err="1"/>
              <a:t>mikrošupljina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nisu</a:t>
            </a:r>
            <a:r>
              <a:rPr lang="en-US" sz="2400" dirty="0"/>
              <a:t> </a:t>
            </a:r>
            <a:r>
              <a:rPr lang="en-US" sz="2400" dirty="0" err="1"/>
              <a:t>orijentisane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19400"/>
            <a:ext cx="300181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4182" y="2819400"/>
            <a:ext cx="3001818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1" y="2800350"/>
            <a:ext cx="2971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3a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oštećenje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brojne</a:t>
            </a:r>
            <a:r>
              <a:rPr lang="en-US" sz="2400" dirty="0"/>
              <a:t> </a:t>
            </a:r>
            <a:r>
              <a:rPr lang="en-US" sz="2400" dirty="0" err="1"/>
              <a:t>orijentisane</a:t>
            </a:r>
            <a:r>
              <a:rPr lang="en-US" sz="2400" dirty="0"/>
              <a:t> </a:t>
            </a:r>
            <a:r>
              <a:rPr lang="en-US" sz="2400" dirty="0" err="1"/>
              <a:t>mikrošupljine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1524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3b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oštećenje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sr-Latn-C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pajanje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mikrošupljina</a:t>
            </a:r>
            <a:r>
              <a:rPr lang="en-US" sz="2400" dirty="0"/>
              <a:t>, </a:t>
            </a:r>
            <a:r>
              <a:rPr lang="en-US" sz="2400" dirty="0" err="1"/>
              <a:t>razdvajanje</a:t>
            </a:r>
            <a:r>
              <a:rPr lang="en-US" sz="2400" dirty="0"/>
              <a:t> </a:t>
            </a:r>
            <a:r>
              <a:rPr lang="en-US" sz="2400" dirty="0" err="1"/>
              <a:t>ivica</a:t>
            </a:r>
            <a:r>
              <a:rPr lang="en-US" sz="2400" dirty="0"/>
              <a:t> </a:t>
            </a:r>
            <a:r>
              <a:rPr lang="en-US" sz="2400" dirty="0" err="1"/>
              <a:t>zrna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524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Klasa</a:t>
            </a:r>
            <a:r>
              <a:rPr lang="en-US" sz="2400" dirty="0"/>
              <a:t> 4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značajno</a:t>
            </a:r>
            <a:r>
              <a:rPr lang="en-US" sz="2400" dirty="0"/>
              <a:t> </a:t>
            </a:r>
            <a:r>
              <a:rPr lang="en-US" sz="2400" dirty="0" err="1"/>
              <a:t>oštećenje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mikroprsline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0"/>
            <a:ext cx="152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33600" y="9144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*Priprema metalografskih uzoraka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Koristi se za metalografska ispitivanja, između ostalog i za ispitivanje stanja materijala u slučaju puzanja.</a:t>
            </a:r>
          </a:p>
          <a:p>
            <a:r>
              <a:rPr lang="sr-Latn-CS" dirty="0"/>
              <a:t>Koriste se dve tehnike: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Klasična priprema uzoraka sa isecanjem</a:t>
            </a:r>
          </a:p>
          <a:p>
            <a:pPr marL="514350" indent="-514350">
              <a:buAutoNum type="arabicPeriod"/>
            </a:pPr>
            <a:r>
              <a:rPr lang="sr-Latn-CS" dirty="0"/>
              <a:t>Priprema replika (bez isecanja uzorka)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85000" lnSpcReduction="10000"/>
          </a:bodyPr>
          <a:lstStyle/>
          <a:p>
            <a:r>
              <a:rPr lang="sr-Latn-CS" u="sng" dirty="0"/>
              <a:t>Priprema replika</a:t>
            </a:r>
            <a:r>
              <a:rPr lang="sr-Latn-CS" dirty="0"/>
              <a:t>:</a:t>
            </a:r>
          </a:p>
          <a:p>
            <a:pPr marL="514350" indent="-514350">
              <a:buAutoNum type="arabicPeriod"/>
            </a:pPr>
            <a:r>
              <a:rPr lang="sr-Latn-CS" dirty="0"/>
              <a:t>Odabir mesta pripreme</a:t>
            </a:r>
          </a:p>
          <a:p>
            <a:pPr marL="514350" indent="-514350">
              <a:buAutoNum type="arabicPeriod"/>
            </a:pPr>
            <a:r>
              <a:rPr lang="sr-Latn-CS" dirty="0"/>
              <a:t>Brušenje brusnim diskovima (iste granulacije kao kod klasične pripreme, obično do granulacije 600) montiranim na ručnu brusilicu</a:t>
            </a:r>
          </a:p>
          <a:p>
            <a:pPr marL="514350" indent="-514350">
              <a:buAutoNum type="arabicPeriod"/>
            </a:pPr>
            <a:r>
              <a:rPr lang="sr-Latn-CS" dirty="0"/>
              <a:t>Poliranje (dijamantska pasta 6</a:t>
            </a:r>
            <a:r>
              <a:rPr lang="en-US" dirty="0"/>
              <a:t>, 3,</a:t>
            </a:r>
            <a:r>
              <a:rPr lang="sr-Latn-CS" dirty="0"/>
              <a:t> 1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1/4</a:t>
            </a:r>
            <a:r>
              <a:rPr lang="sr-Latn-CS" dirty="0"/>
              <a:t> </a:t>
            </a:r>
            <a:r>
              <a:rPr lang="sr-Latn-CS" dirty="0">
                <a:sym typeface="Symbol"/>
              </a:rPr>
              <a:t>m</a:t>
            </a:r>
            <a:r>
              <a:rPr lang="sr-Latn-CS" dirty="0"/>
              <a:t> sa uljem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suspenzija</a:t>
            </a:r>
            <a:r>
              <a:rPr lang="en-US" dirty="0"/>
              <a:t> – </a:t>
            </a:r>
            <a:r>
              <a:rPr lang="en-US" dirty="0" err="1"/>
              <a:t>dijamantska</a:t>
            </a:r>
            <a:r>
              <a:rPr lang="en-US" dirty="0"/>
              <a:t> pasta u </a:t>
            </a:r>
            <a:r>
              <a:rPr lang="en-US" dirty="0" err="1"/>
              <a:t>ulju</a:t>
            </a:r>
            <a:r>
              <a:rPr lang="sr-Latn-CS" dirty="0"/>
              <a:t>)</a:t>
            </a:r>
          </a:p>
          <a:p>
            <a:pPr marL="514350" indent="-514350">
              <a:buAutoNum type="arabicPeriod"/>
            </a:pPr>
            <a:r>
              <a:rPr lang="sr-Latn-CS" dirty="0"/>
              <a:t>Nagrizanje</a:t>
            </a:r>
            <a:r>
              <a:rPr lang="en-US" dirty="0"/>
              <a:t> </a:t>
            </a:r>
            <a:r>
              <a:rPr lang="en-US" dirty="0" err="1"/>
              <a:t>Nitalom</a:t>
            </a:r>
            <a:r>
              <a:rPr lang="en-US" dirty="0"/>
              <a:t> (3% </a:t>
            </a:r>
            <a:r>
              <a:rPr lang="en-US" dirty="0" err="1"/>
              <a:t>azotna</a:t>
            </a:r>
            <a:r>
              <a:rPr lang="en-US" dirty="0"/>
              <a:t> </a:t>
            </a:r>
            <a:r>
              <a:rPr lang="en-US" dirty="0" err="1"/>
              <a:t>kiselina</a:t>
            </a:r>
            <a:r>
              <a:rPr lang="en-US" dirty="0"/>
              <a:t> u </a:t>
            </a:r>
            <a:r>
              <a:rPr lang="en-US" dirty="0" err="1"/>
              <a:t>etanolu</a:t>
            </a:r>
            <a:r>
              <a:rPr lang="en-US" dirty="0"/>
              <a:t>)</a:t>
            </a: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Uzimanje replike (postavljanjem plastične pločice u reagens ona omekšava, a nakon toga se prislanja na nagriženo mesto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poprima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“</a:t>
            </a:r>
            <a:r>
              <a:rPr lang="en-US" dirty="0" err="1"/>
              <a:t>negativa</a:t>
            </a:r>
            <a:r>
              <a:rPr lang="en-US" dirty="0"/>
              <a:t>” </a:t>
            </a:r>
            <a:r>
              <a:rPr lang="en-US" dirty="0" err="1"/>
              <a:t>uzorka</a:t>
            </a:r>
            <a:r>
              <a:rPr lang="sr-Latn-CS" dirty="0"/>
              <a:t>)</a:t>
            </a:r>
          </a:p>
          <a:p>
            <a:pPr marL="514350" indent="-514350">
              <a:buAutoNum type="arabicPeriod"/>
            </a:pPr>
            <a:r>
              <a:rPr lang="sr-Latn-CS" dirty="0"/>
              <a:t>Skidanje plastične pločice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>
                <a:sym typeface="Symbol"/>
              </a:rPr>
              <a:t>Metalografsko ispitivanje “negativa” sa pločice na mikroskopu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766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 Theme</vt:lpstr>
      <vt:lpstr>TEHNOLOGIJA MAŠINOGRADNJE</vt:lpstr>
      <vt:lpstr>Materijali i njihovo ponašanje pri zavarivanju</vt:lpstr>
      <vt:lpstr>Puzanje</vt:lpstr>
      <vt:lpstr>PowerPoint Presentation</vt:lpstr>
      <vt:lpstr>PowerPoint Presentation</vt:lpstr>
      <vt:lpstr>PowerPoint Presentation</vt:lpstr>
      <vt:lpstr>PowerPoint Presentation</vt:lpstr>
      <vt:lpstr>*Priprema metalografskih uzoraka</vt:lpstr>
      <vt:lpstr>PowerPoint Presentation</vt:lpstr>
      <vt:lpstr>PowerPoint Presentation</vt:lpstr>
      <vt:lpstr>PowerPoint Presentation</vt:lpstr>
      <vt:lpstr>Konstrukcioni čelici</vt:lpstr>
      <vt:lpstr>Legirani čelici</vt:lpstr>
      <vt:lpstr>Austenitni legirani čelici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MAŠINOGRADNJE</dc:title>
  <dc:creator>sebastijan</dc:creator>
  <cp:lastModifiedBy>Sebastian Baloš</cp:lastModifiedBy>
  <cp:revision>31</cp:revision>
  <dcterms:created xsi:type="dcterms:W3CDTF">2015-03-08T09:03:26Z</dcterms:created>
  <dcterms:modified xsi:type="dcterms:W3CDTF">2016-05-12T12:48:49Z</dcterms:modified>
</cp:coreProperties>
</file>