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81" r:id="rId3"/>
    <p:sldId id="263" r:id="rId4"/>
    <p:sldId id="259" r:id="rId5"/>
    <p:sldId id="276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301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9" r:id="rId47"/>
    <p:sldId id="330" r:id="rId48"/>
    <p:sldId id="279" r:id="rId4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50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4781-0D27-4C3F-B128-785B39D03109}" type="datetimeFigureOut">
              <a:rPr lang="sr-Latn-CS" smtClean="0"/>
              <a:pPr/>
              <a:t>26.5.2016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TEHNOLOGIJA MAŠINOGRADNJE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r>
              <a:rPr lang="sr-Latn-CS" dirty="0"/>
              <a:t>Rezervoari sa visećim krovom</a:t>
            </a:r>
            <a:r>
              <a:rPr lang="en-US" dirty="0"/>
              <a:t> (</a:t>
            </a:r>
            <a:r>
              <a:rPr lang="en-US" dirty="0" err="1"/>
              <a:t>oslanjanje</a:t>
            </a:r>
            <a:r>
              <a:rPr lang="en-US" dirty="0"/>
              <a:t> </a:t>
            </a:r>
            <a:r>
              <a:rPr lang="en-US" dirty="0" err="1"/>
              <a:t>krova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stub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plašt</a:t>
            </a:r>
            <a:r>
              <a:rPr lang="en-US" dirty="0"/>
              <a:t>)</a:t>
            </a:r>
            <a:r>
              <a:rPr lang="sr-Latn-CS" dirty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sr-Latn-CS" dirty="0"/>
              <a:t>Rezervoari sa sferičnim krovom</a:t>
            </a:r>
            <a:r>
              <a:rPr lang="en-US" dirty="0"/>
              <a:t> (</a:t>
            </a:r>
            <a:r>
              <a:rPr lang="en-US" dirty="0" err="1"/>
              <a:t>oslanjanje</a:t>
            </a:r>
            <a:r>
              <a:rPr lang="en-US" dirty="0"/>
              <a:t> </a:t>
            </a:r>
            <a:r>
              <a:rPr lang="en-US" dirty="0" err="1"/>
              <a:t>krova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plašt</a:t>
            </a:r>
            <a:r>
              <a:rPr lang="en-US" dirty="0"/>
              <a:t>)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b="9091"/>
          <a:stretch>
            <a:fillRect/>
          </a:stretch>
        </p:blipFill>
        <p:spPr bwMode="auto">
          <a:xfrm>
            <a:off x="1617616" y="1219199"/>
            <a:ext cx="280198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5263"/>
          <a:stretch>
            <a:fillRect/>
          </a:stretch>
        </p:blipFill>
        <p:spPr bwMode="auto">
          <a:xfrm>
            <a:off x="4777563" y="838200"/>
            <a:ext cx="32996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000">
            <a:off x="1681510" y="4548360"/>
            <a:ext cx="2718321" cy="22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000">
            <a:off x="4899518" y="4205054"/>
            <a:ext cx="3079376" cy="26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Rezervoari sa sferičnim krovom i dnom: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849943" y="1362749"/>
            <a:ext cx="4916462" cy="533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Izrada vertikanih rezervoara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sr-Latn-CS" dirty="0"/>
              <a:t>Izrada plašta</a:t>
            </a:r>
          </a:p>
          <a:p>
            <a:r>
              <a:rPr lang="sr-Latn-CS" dirty="0"/>
              <a:t>Izrada dna</a:t>
            </a:r>
          </a:p>
          <a:p>
            <a:r>
              <a:rPr lang="sr-Latn-CS" dirty="0"/>
              <a:t>Izrada krova (sferičnog)=izrada danceta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sz="4000" dirty="0"/>
              <a:t>Izrada plašta rezervoara: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Savijanjem u rolnu</a:t>
            </a:r>
          </a:p>
          <a:p>
            <a:pPr marL="514350" indent="-514350">
              <a:buAutoNum type="arabicPeriod"/>
            </a:pPr>
            <a:r>
              <a:rPr lang="sr-Latn-CS" dirty="0"/>
              <a:t>Zavarivanje plašta iz jedne rolne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sr-Latn-CS" b="1" dirty="0"/>
              <a:t>Izrada plašta savijanjem u rolnu – šematski prikaz: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 marL="457200" indent="-457200">
              <a:buNone/>
            </a:pPr>
            <a:r>
              <a:rPr lang="sr-Latn-CS" sz="2000" dirty="0"/>
              <a:t>1. Zavarivanje sa jedne strane</a:t>
            </a:r>
          </a:p>
          <a:p>
            <a:pPr marL="457200" indent="-457200">
              <a:buNone/>
            </a:pPr>
            <a:r>
              <a:rPr lang="sr-Latn-CS" sz="2000" dirty="0"/>
              <a:t>2. Bubanj za okretanje plašta</a:t>
            </a:r>
          </a:p>
          <a:p>
            <a:pPr>
              <a:buNone/>
            </a:pPr>
            <a:r>
              <a:rPr lang="sr-Latn-CS" sz="2000" dirty="0"/>
              <a:t>3. Zavarivanje sa druge strane</a:t>
            </a:r>
          </a:p>
          <a:p>
            <a:pPr>
              <a:buNone/>
            </a:pPr>
            <a:r>
              <a:rPr lang="sr-Latn-CS" sz="2000" dirty="0"/>
              <a:t>4. Bubanj za namotavanje zavarenog plašta</a:t>
            </a:r>
          </a:p>
          <a:p>
            <a:pPr>
              <a:buNone/>
            </a:pPr>
            <a:r>
              <a:rPr lang="sr-Latn-CS" sz="2000" dirty="0"/>
              <a:t>5. Plašt namotan u rolnu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890774" y="1724082"/>
            <a:ext cx="7154079" cy="31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Redosled montaže limova plašta: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180000">
            <a:off x="1499615" y="1309500"/>
            <a:ext cx="6486017" cy="4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Redosled izvođenja zavarenih spojeva: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sz="2400" dirty="0"/>
          </a:p>
          <a:p>
            <a:r>
              <a:rPr lang="sr-Latn-CS" sz="2400" dirty="0"/>
              <a:t>Prvo poprečni pa uzdužni šavovi</a:t>
            </a:r>
          </a:p>
          <a:p>
            <a:r>
              <a:rPr lang="sr-Latn-CS" sz="2400" dirty="0"/>
              <a:t>Od debljih ka tanjim limovima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725682" y="900150"/>
            <a:ext cx="7139735" cy="463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 dirty="0"/>
              <a:t>Izrada plašta zavarivanjem iz jedne rolne: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43000" y="1676400"/>
            <a:ext cx="3886200" cy="48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Pozicija 3:</a:t>
            </a:r>
          </a:p>
          <a:p>
            <a:endParaRPr lang="sr-Latn-CS" sz="2400" dirty="0"/>
          </a:p>
          <a:p>
            <a:pPr marL="342900" indent="-342900">
              <a:buAutoNum type="arabicPeriod"/>
            </a:pPr>
            <a:r>
              <a:rPr lang="sr-Latn-CS" sz="2400" dirty="0"/>
              <a:t>Zavarivanje (tačkasto</a:t>
            </a:r>
            <a:r>
              <a:rPr lang="en-US" sz="2400" dirty="0"/>
              <a:t>, MAG</a:t>
            </a:r>
            <a:r>
              <a:rPr lang="sr-Latn-CS" sz="2400" dirty="0"/>
              <a:t>)</a:t>
            </a:r>
          </a:p>
          <a:p>
            <a:pPr marL="342900" indent="-342900">
              <a:buAutoNum type="arabicPeriod"/>
            </a:pPr>
            <a:r>
              <a:rPr lang="sr-Latn-CS" sz="2400" dirty="0"/>
              <a:t>Plastična deformacija (pertlovanje):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562600" y="426720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Izrada dna rezervoara: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 marL="514350" indent="-514350">
              <a:buAutoNum type="alphaLcParenR"/>
            </a:pPr>
            <a:r>
              <a:rPr lang="en-US" sz="2200" dirty="0" err="1"/>
              <a:t>Veći</a:t>
            </a:r>
            <a:r>
              <a:rPr lang="en-US" sz="2200" dirty="0"/>
              <a:t> </a:t>
            </a:r>
            <a:r>
              <a:rPr lang="en-US" sz="2200" dirty="0" err="1"/>
              <a:t>rezervoari</a:t>
            </a:r>
            <a:r>
              <a:rPr lang="en-US" sz="2200" dirty="0"/>
              <a:t> - e</a:t>
            </a:r>
            <a:r>
              <a:rPr lang="sr-Latn-CS" sz="2200" dirty="0"/>
              <a:t>lementi dna se isecaju i pripremaju u radionici, a zavaruju na radilištu</a:t>
            </a:r>
          </a:p>
          <a:p>
            <a:pPr marL="514350" indent="-514350">
              <a:buAutoNum type="alphaLcParenR"/>
            </a:pPr>
            <a:r>
              <a:rPr lang="en-US" sz="2200" dirty="0" err="1"/>
              <a:t>Manji</a:t>
            </a:r>
            <a:r>
              <a:rPr lang="en-US" sz="2200" dirty="0"/>
              <a:t> </a:t>
            </a:r>
            <a:r>
              <a:rPr lang="en-US" sz="2200" dirty="0" err="1"/>
              <a:t>rezervoari</a:t>
            </a:r>
            <a:r>
              <a:rPr lang="en-US" sz="2200" dirty="0"/>
              <a:t> - e</a:t>
            </a:r>
            <a:r>
              <a:rPr lang="sr-Latn-CS" sz="2200" dirty="0"/>
              <a:t>lementi dna se isecaju, pripremaju i zavaruju u radionici, a spajaju na radilištu</a:t>
            </a:r>
          </a:p>
          <a:p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6800" y="1143000"/>
            <a:ext cx="7162800" cy="419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Položeni cilindrični rezervoari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Zapremina 3-300 m</a:t>
            </a:r>
            <a:r>
              <a:rPr lang="sr-Latn-CS" baseline="30000" dirty="0"/>
              <a:t>3</a:t>
            </a:r>
            <a:endParaRPr lang="sr-Latn-CS" dirty="0"/>
          </a:p>
          <a:p>
            <a:endParaRPr lang="sr-Latn-C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524000" y="2338867"/>
            <a:ext cx="6096000" cy="430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148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d=3-36mm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2514600"/>
            <a:ext cx="495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213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l=2-30m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705600" y="35052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32766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D=1,4-4m</a:t>
            </a:r>
          </a:p>
          <a:p>
            <a:endParaRPr lang="sr-Latn-C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toplotne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procesne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zavarivanjem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err="1"/>
              <a:t>Cevovodi</a:t>
            </a:r>
            <a:endParaRPr lang="en-US" dirty="0"/>
          </a:p>
          <a:p>
            <a:r>
              <a:rPr lang="en-US" dirty="0" err="1"/>
              <a:t>Rezervoari</a:t>
            </a:r>
            <a:endParaRPr lang="en-US" dirty="0"/>
          </a:p>
          <a:p>
            <a:r>
              <a:rPr lang="en-US" dirty="0" err="1"/>
              <a:t>Kotlovi</a:t>
            </a:r>
            <a:endParaRPr lang="en-US" dirty="0"/>
          </a:p>
          <a:p>
            <a:r>
              <a:rPr lang="en-US" dirty="0" err="1"/>
              <a:t>Posude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tankim</a:t>
            </a:r>
            <a:r>
              <a:rPr lang="en-US" dirty="0"/>
              <a:t> </a:t>
            </a:r>
            <a:r>
              <a:rPr lang="en-US" dirty="0" err="1"/>
              <a:t>zidovima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Izvođenje šavova: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3678555" y="60574"/>
            <a:ext cx="5349248" cy="67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V-izvlačenje sferičnog dela danca: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0292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00200" y="5791200"/>
            <a:ext cx="6248400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/>
              <a:t>VI   izvlačenje oboda danca 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38577"/>
            <a:ext cx="5334000" cy="345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48200"/>
            <a:ext cx="4419600" cy="17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5181600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/>
              <a:t>VII  rezanje i priprema ivica danca za zavarivanje</a:t>
            </a:r>
          </a:p>
          <a:p>
            <a:endParaRPr lang="sr-Latn-C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230736" y="1740580"/>
            <a:ext cx="6581522" cy="42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066800"/>
          </a:xfrm>
        </p:spPr>
        <p:txBody>
          <a:bodyPr/>
          <a:lstStyle/>
          <a:p>
            <a:r>
              <a:rPr lang="sr-Latn-CS" dirty="0"/>
              <a:t>Montaža i zavarivanje položenih cilindričnih rezervoara:</a:t>
            </a:r>
          </a:p>
          <a:p>
            <a:endParaRPr lang="sr-Latn-C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5460000">
            <a:off x="3292160" y="677812"/>
            <a:ext cx="5056250" cy="671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190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None/>
            </a:pPr>
            <a:r>
              <a:rPr lang="sr-Latn-CS" dirty="0"/>
              <a:t>I    montaža sekcija plašta </a:t>
            </a:r>
          </a:p>
          <a:p>
            <a:pPr marL="231775" indent="-231775">
              <a:buNone/>
            </a:pPr>
            <a:r>
              <a:rPr lang="sr-Latn-CS" dirty="0"/>
              <a:t>II   montaža danceta na plašt</a:t>
            </a:r>
          </a:p>
          <a:p>
            <a:pPr marL="231775" indent="-231775">
              <a:buNone/>
            </a:pPr>
            <a:r>
              <a:rPr lang="sr-Latn-CS" dirty="0"/>
              <a:t>III  zavarivanje kružnih šavova sa unutrašnje strane</a:t>
            </a:r>
          </a:p>
          <a:p>
            <a:pPr marL="231775" indent="-231775">
              <a:buNone/>
            </a:pPr>
            <a:r>
              <a:rPr lang="sr-Latn-CS" dirty="0"/>
              <a:t>IV zavarivanje kružnih šavova sa spoljašnje strane</a:t>
            </a:r>
          </a:p>
          <a:p>
            <a:pPr marL="231775" indent="-231775">
              <a:buNone/>
            </a:pPr>
            <a:r>
              <a:rPr lang="sr-Latn-CS" dirty="0"/>
              <a:t>V montaža i zavarivanje dve sekcije rezervoara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I    montaža sekcija plašta </a:t>
            </a:r>
          </a:p>
          <a:p>
            <a:endParaRPr lang="sr-Latn-C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524000" y="1371600"/>
            <a:ext cx="6248400" cy="528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II   montaža danceta na plašt</a:t>
            </a:r>
          </a:p>
          <a:p>
            <a:endParaRPr lang="sr-Latn-C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5390" y="1524001"/>
            <a:ext cx="6651810" cy="50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231775" indent="-231775">
              <a:buNone/>
            </a:pPr>
            <a:r>
              <a:rPr lang="sr-Latn-CS" dirty="0"/>
              <a:t>III  zavarivanje kružnih šavova sa unutrašnje strane</a:t>
            </a:r>
          </a:p>
          <a:p>
            <a:endParaRPr lang="sr-Latn-CS" dirty="0"/>
          </a:p>
        </p:txBody>
      </p:sp>
      <p:grpSp>
        <p:nvGrpSpPr>
          <p:cNvPr id="2" name="Group 5"/>
          <p:cNvGrpSpPr/>
          <p:nvPr/>
        </p:nvGrpSpPr>
        <p:grpSpPr>
          <a:xfrm>
            <a:off x="680304" y="1843335"/>
            <a:ext cx="7973786" cy="4633665"/>
            <a:chOff x="680304" y="1843335"/>
            <a:chExt cx="7973786" cy="463366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80000">
              <a:off x="680304" y="1843335"/>
              <a:ext cx="7973786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029200" y="5943600"/>
              <a:ext cx="3124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231775" indent="-231775">
              <a:buNone/>
            </a:pPr>
            <a:r>
              <a:rPr lang="sr-Latn-CS" dirty="0"/>
              <a:t>IV zavarivanje kružnih šavova sa spoljašnje strane</a:t>
            </a:r>
          </a:p>
          <a:p>
            <a:endParaRPr lang="sr-Latn-C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1547429" y="1733532"/>
            <a:ext cx="6077061" cy="481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Loptasti rezervoari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Zapremine 6-4000 m</a:t>
            </a:r>
            <a:r>
              <a:rPr lang="sr-Latn-CS" baseline="30000" dirty="0"/>
              <a:t>3</a:t>
            </a:r>
            <a:endParaRPr lang="sr-Latn-C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20000">
            <a:off x="627620" y="2593013"/>
            <a:ext cx="8374319" cy="381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Izrada zavarenih cevovoda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Cevovodi služe za transport fluida (tečnosti i gasova).</a:t>
            </a:r>
          </a:p>
          <a:p>
            <a:r>
              <a:rPr lang="sr-Latn-CS" dirty="0"/>
              <a:t>Postoje magistralni i cevovodi u postrojenjima.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Izrada loptastih rezervoara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Koriste se dve metode: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1.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rezervoari</a:t>
            </a:r>
            <a:r>
              <a:rPr lang="en-US" dirty="0"/>
              <a:t> - </a:t>
            </a:r>
            <a:r>
              <a:rPr lang="en-US" dirty="0" err="1"/>
              <a:t>i</a:t>
            </a:r>
            <a:r>
              <a:rPr lang="sr-Latn-CS" dirty="0"/>
              <a:t>secanje i priprema limova u radionici, montaža i zavarivanje na radilištu</a:t>
            </a:r>
          </a:p>
          <a:p>
            <a:pPr>
              <a:buNone/>
            </a:pPr>
            <a:r>
              <a:rPr lang="sr-Latn-CS" dirty="0"/>
              <a:t>2.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rezervoari</a:t>
            </a:r>
            <a:r>
              <a:rPr lang="en-US" dirty="0"/>
              <a:t> - </a:t>
            </a:r>
            <a:r>
              <a:rPr lang="en-US" dirty="0" err="1"/>
              <a:t>i</a:t>
            </a:r>
            <a:r>
              <a:rPr lang="sr-Latn-CS" dirty="0"/>
              <a:t>zrada sekcija u radionici i mon</a:t>
            </a:r>
            <a:r>
              <a:rPr lang="en-US" dirty="0"/>
              <a:t>t</a:t>
            </a:r>
            <a:r>
              <a:rPr lang="sr-Latn-CS" dirty="0"/>
              <a:t>aža i zavarivanje na radilištu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*  limovi se deformišu na toplo presama (veće debljine) ili na hladno valjcima.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/>
              <a:t>Montaža sekcija u vertikalnom položaju: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Prvo se izvode kratki šavovi, pa koreni zavar na dužinama od po 400 mm (obično REL, MAG).</a:t>
            </a:r>
          </a:p>
          <a:p>
            <a:r>
              <a:rPr lang="sr-Latn-CS" dirty="0"/>
              <a:t>Sekcija se skida, okreće ispupčenjem prema dole i završi koreni zavar (REL, MAG).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495588" y="1072221"/>
            <a:ext cx="6551175" cy="285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Zatim zavarivanje limova sa druge strane (</a:t>
            </a:r>
            <a:r>
              <a:rPr lang="en-US" dirty="0"/>
              <a:t>REL, MAG</a:t>
            </a:r>
            <a:r>
              <a:rPr lang="sr-Latn-CS" dirty="0"/>
              <a:t>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b="24138"/>
          <a:stretch>
            <a:fillRect/>
          </a:stretch>
        </p:blipFill>
        <p:spPr bwMode="auto">
          <a:xfrm>
            <a:off x="897466" y="1752600"/>
            <a:ext cx="68749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sr-Latn-CS" dirty="0"/>
              <a:t>Princip zavarivanja sekcija:</a:t>
            </a:r>
          </a:p>
          <a:p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Prvo meridijalni šavovi, pa ekvatorijalni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Zavarivanje na manipulatoru: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4572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Izrada zavarenih sudova pod pritiskom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Posude pod pritiskom služe za čuvanje fluida pod nadpritiscima iznad 0,5 bara.</a:t>
            </a:r>
          </a:p>
          <a:p>
            <a:r>
              <a:rPr lang="sr-Latn-CS" dirty="0"/>
              <a:t>Vrste: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Kotlovi</a:t>
            </a:r>
          </a:p>
          <a:p>
            <a:pPr>
              <a:buFontTx/>
              <a:buChar char="-"/>
            </a:pPr>
            <a:r>
              <a:rPr lang="sr-Latn-CS" dirty="0"/>
              <a:t>Posude sa tankim zidovima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Izrada kotlova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sr-Latn-CS" dirty="0"/>
              <a:t>Kotlovi se izrađuju od kotlovskih limova, koji moraju da izdrže visoke pritiske i temperature</a:t>
            </a:r>
            <a:r>
              <a:rPr lang="en-US" dirty="0"/>
              <a:t>, 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nisku</a:t>
            </a:r>
            <a:r>
              <a:rPr lang="en-US" dirty="0"/>
              <a:t> </a:t>
            </a:r>
            <a:r>
              <a:rPr lang="en-US" dirty="0" err="1"/>
              <a:t>cenu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zavarljivost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obavljanja</a:t>
            </a:r>
            <a:r>
              <a:rPr lang="en-US" dirty="0"/>
              <a:t> </a:t>
            </a:r>
            <a:r>
              <a:rPr lang="en-US" dirty="0" err="1"/>
              <a:t>remonta</a:t>
            </a:r>
            <a:r>
              <a:rPr lang="en-US" dirty="0"/>
              <a:t> (</a:t>
            </a:r>
            <a:r>
              <a:rPr lang="en-US" dirty="0" err="1"/>
              <a:t>zamene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)</a:t>
            </a:r>
            <a:r>
              <a:rPr lang="sr-Latn-CS" dirty="0"/>
              <a:t>.</a:t>
            </a:r>
          </a:p>
          <a:p>
            <a:r>
              <a:rPr lang="sr-Latn-CS" dirty="0"/>
              <a:t>Tipični kotlovi visoke produktivnosti imaju prečnik 1600-1800 mm i debljinu zida do 100 mm.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Osnovna konstrukcija je slična horizontalnim cilindričnim rezervoarima, a samim tim i izrada.</a:t>
            </a:r>
          </a:p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se s</a:t>
            </a:r>
            <a:r>
              <a:rPr lang="sr-Latn-CS" dirty="0"/>
              <a:t>astoji od centralnih sekcija i dva danceta: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073864" y="3377563"/>
            <a:ext cx="7116892" cy="29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Zbog velikog broja cevi, posebnu pažnju treba posvetiti priključcima.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Izvođenje priključaka na plaštu kotla: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 rot="60000">
            <a:off x="922976" y="1599689"/>
            <a:ext cx="7046649" cy="36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Niski i srednji pritisci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Visoki pritisci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3124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Visoki pritisci – podložni prsten se uklanja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Visoki pritisci-najpogodnije rešenje</a:t>
            </a:r>
            <a:r>
              <a:rPr lang="en-US" dirty="0"/>
              <a:t>, </a:t>
            </a:r>
            <a:r>
              <a:rPr lang="en-US" dirty="0" err="1"/>
              <a:t>najteže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izvođenje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421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Za veće prečnike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Priključci sa ojačanjem: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208955" y="1613914"/>
            <a:ext cx="6801457" cy="39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/>
              <a:t>Izrada cevi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sr-Latn-CS" sz="2600" dirty="0"/>
              <a:t>Šavne cevi se izrađuju:</a:t>
            </a:r>
          </a:p>
          <a:p>
            <a:pPr marL="514350" indent="-514350">
              <a:buAutoNum type="arabicPeriod"/>
            </a:pPr>
            <a:r>
              <a:rPr lang="sr-Latn-CS" sz="2600" dirty="0"/>
              <a:t>Postupci</a:t>
            </a:r>
            <a:r>
              <a:rPr lang="en-US" sz="2600" dirty="0"/>
              <a:t>ma</a:t>
            </a:r>
            <a:r>
              <a:rPr lang="sr-Latn-CS" sz="2600" dirty="0"/>
              <a:t> savijanja limova na presama</a:t>
            </a:r>
            <a:r>
              <a:rPr lang="en-US" sz="2600" dirty="0"/>
              <a:t> (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jednim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dva</a:t>
            </a:r>
            <a:r>
              <a:rPr lang="en-US" sz="2600" dirty="0"/>
              <a:t> </a:t>
            </a:r>
            <a:r>
              <a:rPr lang="en-US" sz="2600" dirty="0" err="1"/>
              <a:t>prava</a:t>
            </a:r>
            <a:r>
              <a:rPr lang="en-US" sz="2600" dirty="0"/>
              <a:t> </a:t>
            </a:r>
            <a:r>
              <a:rPr lang="en-US" sz="2600" dirty="0" err="1"/>
              <a:t>šava</a:t>
            </a:r>
            <a:r>
              <a:rPr lang="en-US" sz="2600" dirty="0"/>
              <a:t>)</a:t>
            </a:r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endParaRPr lang="sr-Latn-CS" sz="2600" dirty="0"/>
          </a:p>
          <a:p>
            <a:pPr marL="514350" indent="-514350">
              <a:buAutoNum type="arabicPeriod"/>
            </a:pPr>
            <a:r>
              <a:rPr lang="sr-Latn-CS" sz="2600" dirty="0"/>
              <a:t>Spiraln</a:t>
            </a:r>
            <a:r>
              <a:rPr lang="en-US" sz="2600" dirty="0" err="1"/>
              <a:t>im</a:t>
            </a:r>
            <a:r>
              <a:rPr lang="sr-Latn-CS" sz="2600" dirty="0"/>
              <a:t> oblikovanj</a:t>
            </a:r>
            <a:r>
              <a:rPr lang="en-US" sz="2600" dirty="0" err="1"/>
              <a:t>em</a:t>
            </a:r>
            <a:r>
              <a:rPr lang="en-US" sz="2600" dirty="0"/>
              <a:t>:</a:t>
            </a:r>
          </a:p>
          <a:p>
            <a:pPr>
              <a:buFontTx/>
              <a:buChar char="-"/>
            </a:pPr>
            <a:r>
              <a:rPr lang="sr-Latn-CS" sz="2600" dirty="0"/>
              <a:t>Iz lima jedne debljine moguće je</a:t>
            </a:r>
            <a:endParaRPr lang="en-US" sz="2600" dirty="0"/>
          </a:p>
          <a:p>
            <a:pPr>
              <a:buNone/>
            </a:pPr>
            <a:r>
              <a:rPr lang="en-US" sz="2600" dirty="0"/>
              <a:t>    </a:t>
            </a:r>
            <a:r>
              <a:rPr lang="sr-Latn-CS" sz="2600" dirty="0"/>
              <a:t> dobiti različite prečnike </a:t>
            </a:r>
            <a:endParaRPr lang="en-US" sz="2600" dirty="0"/>
          </a:p>
          <a:p>
            <a:pPr>
              <a:buNone/>
            </a:pPr>
            <a:r>
              <a:rPr lang="en-US" sz="2600" dirty="0"/>
              <a:t>     </a:t>
            </a:r>
            <a:r>
              <a:rPr lang="sr-Latn-CS" sz="2600" dirty="0"/>
              <a:t>cevovoda.</a:t>
            </a:r>
          </a:p>
          <a:p>
            <a:pPr>
              <a:buFontTx/>
              <a:buChar char="-"/>
            </a:pPr>
            <a:r>
              <a:rPr lang="sr-Latn-CS" sz="2600" dirty="0"/>
              <a:t>Ugao </a:t>
            </a:r>
            <a:r>
              <a:rPr lang="el-GR" sz="2600" dirty="0"/>
              <a:t>α</a:t>
            </a:r>
            <a:r>
              <a:rPr lang="sr-Latn-CS" sz="2600" dirty="0"/>
              <a:t>=(40 – 66)</a:t>
            </a:r>
            <a:r>
              <a:rPr lang="sr-Latn-CS" sz="2600" baseline="30000" dirty="0"/>
              <a:t>o</a:t>
            </a:r>
          </a:p>
          <a:p>
            <a:pPr>
              <a:buFontTx/>
              <a:buChar char="-"/>
            </a:pPr>
            <a:r>
              <a:rPr lang="sr-Latn-CS" sz="2600" dirty="0"/>
              <a:t>B/D=2.35-1.25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7509"/>
          <a:stretch>
            <a:fillRect/>
          </a:stretch>
        </p:blipFill>
        <p:spPr bwMode="auto">
          <a:xfrm>
            <a:off x="0" y="2133600"/>
            <a:ext cx="4186238" cy="187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92569"/>
            <a:ext cx="4191000" cy="18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38600"/>
            <a:ext cx="4267200" cy="26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Oblici dna-prečnici manji od 500 mm (c,d-manje odgovorne konstrukcije):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063" y="2504825"/>
            <a:ext cx="7638793" cy="305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Posude sa tankim zidovima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sr-Latn-CS" dirty="0"/>
              <a:t>Debljina zidova ne prelazi 7-10 mm.</a:t>
            </a:r>
          </a:p>
          <a:p>
            <a:r>
              <a:rPr lang="sr-Latn-CS" dirty="0"/>
              <a:t>Izrađuju se od različitih materijala: čelici, legure bakra i aluminijuma...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/>
              <a:t>Posuda za vazduh za kamione (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CS" dirty="0"/>
              <a:t>kompresor) od niskougljeničnog čelika: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553200" cy="35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Zavarivanje priključaka (MAG):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- Obrtno postolje 2 se okreće brzinom zavarivanja.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40768"/>
            <a:ext cx="6248400" cy="32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Zavarivanje plašta za danca (MAG):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- Obrtno postolje okreće montirani rezervoar brzinom zavarivanja uz istovremeno izvođenje šavova.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398773" y="3334583"/>
            <a:ext cx="6672351" cy="31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Posuda za vazduh</a:t>
            </a:r>
            <a:r>
              <a:rPr lang="en-US" dirty="0"/>
              <a:t> </a:t>
            </a:r>
            <a:r>
              <a:rPr lang="en-US" dirty="0" err="1"/>
              <a:t>vazdušne</a:t>
            </a:r>
            <a:r>
              <a:rPr lang="en-US" dirty="0"/>
              <a:t> </a:t>
            </a:r>
            <a:r>
              <a:rPr lang="en-US" dirty="0" err="1"/>
              <a:t>kočnice</a:t>
            </a:r>
            <a:r>
              <a:rPr lang="sr-Latn-CS" dirty="0"/>
              <a:t> kod železničkih vagona (</a:t>
            </a:r>
            <a:r>
              <a:rPr lang="en-US" dirty="0"/>
              <a:t>MAG</a:t>
            </a:r>
            <a:r>
              <a:rPr lang="sr-Latn-CS" dirty="0"/>
              <a:t>):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9069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preporuke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Nastavci</a:t>
            </a:r>
            <a:r>
              <a:rPr lang="en-US" dirty="0"/>
              <a:t> </a:t>
            </a:r>
            <a:r>
              <a:rPr lang="en-US" dirty="0" err="1"/>
              <a:t>limova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38067" t="29166" r="33236" b="12500"/>
          <a:stretch>
            <a:fillRect/>
          </a:stretch>
        </p:blipFill>
        <p:spPr bwMode="auto">
          <a:xfrm rot="5400000">
            <a:off x="357187" y="1243013"/>
            <a:ext cx="3933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lum bright="10000"/>
          </a:blip>
          <a:srcRect l="42387" t="20833" r="42238" b="12218"/>
          <a:stretch/>
        </p:blipFill>
        <p:spPr bwMode="auto">
          <a:xfrm rot="5460000">
            <a:off x="5796453" y="527258"/>
            <a:ext cx="1902851" cy="46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Rezervoar-cisterna</a:t>
            </a:r>
            <a:r>
              <a:rPr lang="en-US" dirty="0"/>
              <a:t>, </a:t>
            </a:r>
            <a:r>
              <a:rPr lang="en-US" dirty="0" err="1"/>
              <a:t>detalji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45681" t="21080" r="28551" b="7421"/>
          <a:stretch>
            <a:fillRect/>
          </a:stretch>
        </p:blipFill>
        <p:spPr bwMode="auto">
          <a:xfrm rot="5460000">
            <a:off x="1822897" y="-1368502"/>
            <a:ext cx="5422006" cy="84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/>
          </a:p>
          <a:p>
            <a:pPr algn="ctr">
              <a:buNone/>
            </a:pPr>
            <a:endParaRPr lang="sr-Latn-CS" dirty="0"/>
          </a:p>
          <a:p>
            <a:pPr algn="ctr">
              <a:buNone/>
            </a:pPr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/>
              <a:t>*</a:t>
            </a:r>
            <a:r>
              <a:rPr lang="en-US" dirty="0" err="1"/>
              <a:t>nastavljanje</a:t>
            </a:r>
            <a:r>
              <a:rPr lang="en-US" dirty="0"/>
              <a:t> </a:t>
            </a:r>
            <a:r>
              <a:rPr lang="en-US" dirty="0" err="1"/>
              <a:t>cevovoda</a:t>
            </a:r>
            <a:r>
              <a:rPr lang="en-US" dirty="0"/>
              <a:t>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2223" t="4015" r="1921"/>
          <a:stretch>
            <a:fillRect/>
          </a:stretch>
        </p:blipFill>
        <p:spPr bwMode="auto">
          <a:xfrm rot="60000">
            <a:off x="150738" y="939412"/>
            <a:ext cx="4878718" cy="43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657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" y="5181600"/>
            <a:ext cx="44805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5262" r="2606"/>
          <a:stretch>
            <a:fillRect/>
          </a:stretch>
        </p:blipFill>
        <p:spPr bwMode="auto">
          <a:xfrm rot="120000">
            <a:off x="5139463" y="4411888"/>
            <a:ext cx="3965305" cy="23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Izrada zavarenih rezervoara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Rezervoari su posude za čuvanje tečnosti do nadpritiska 0,5 bara i temperature 100</a:t>
            </a:r>
            <a:r>
              <a:rPr lang="sr-Latn-CS" baseline="30000" dirty="0"/>
              <a:t>o</a:t>
            </a:r>
            <a:r>
              <a:rPr lang="sr-Latn-CS" dirty="0"/>
              <a:t>C.</a:t>
            </a:r>
          </a:p>
          <a:p>
            <a:r>
              <a:rPr lang="sr-Latn-CS" dirty="0"/>
              <a:t>Vrste rezervoara: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Vertikalni cilindrični rezervoari</a:t>
            </a:r>
          </a:p>
          <a:p>
            <a:pPr>
              <a:buFontTx/>
              <a:buChar char="-"/>
            </a:pPr>
            <a:r>
              <a:rPr lang="sr-Latn-CS" dirty="0"/>
              <a:t>Položeni cilindrični rezerovari</a:t>
            </a:r>
          </a:p>
          <a:p>
            <a:pPr>
              <a:buFontTx/>
              <a:buChar char="-"/>
            </a:pPr>
            <a:r>
              <a:rPr lang="sr-Latn-CS" dirty="0"/>
              <a:t>Loptasti rezervoari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Vertikalni cilindrični rezervoari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Latn-CS" dirty="0"/>
              <a:t>Pod je najčešće ravan, a krov pod kosinom.</a:t>
            </a:r>
          </a:p>
          <a:p>
            <a:r>
              <a:rPr lang="sr-Latn-CS" dirty="0"/>
              <a:t>Zapremina 100-20000 m</a:t>
            </a:r>
            <a:r>
              <a:rPr lang="sr-Latn-CS" baseline="30000" dirty="0"/>
              <a:t>3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752" y="2704261"/>
            <a:ext cx="4305215" cy="403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379461" y="2631734"/>
            <a:ext cx="4727864" cy="42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dno d=4-16 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plašt </a:t>
            </a:r>
          </a:p>
          <a:p>
            <a:r>
              <a:rPr lang="sr-Latn-CS" b="1" dirty="0"/>
              <a:t>d=4-16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267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krov d=2,5-3 mm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Izrada plašta: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52400" y="1210076"/>
            <a:ext cx="6570831" cy="5514805"/>
            <a:chOff x="1343023" y="1210076"/>
            <a:chExt cx="6570831" cy="5514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 rot="60000">
              <a:off x="1343023" y="1210076"/>
              <a:ext cx="6570831" cy="551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600200" y="1295400"/>
              <a:ext cx="25146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52600" y="1371600"/>
              <a:ext cx="236220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6629400" y="1371600"/>
            <a:ext cx="4572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Right Brace 12"/>
          <p:cNvSpPr/>
          <p:nvPr/>
        </p:nvSpPr>
        <p:spPr>
          <a:xfrm>
            <a:off x="6629400" y="4038600"/>
            <a:ext cx="4572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TextBox 13"/>
          <p:cNvSpPr txBox="1"/>
          <p:nvPr/>
        </p:nvSpPr>
        <p:spPr>
          <a:xfrm>
            <a:off x="71628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d&gt;6mm</a:t>
            </a:r>
            <a:endParaRPr lang="sr-Latn-C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d&lt;6mm</a:t>
            </a:r>
          </a:p>
          <a:p>
            <a:r>
              <a:rPr lang="en-US" dirty="0"/>
              <a:t>l&gt;25-30 mm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Šema izrade krova u sekcijama: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Izrada krova sa rešetkastom konstrukcijom je složeno, pa se prešlo na alternativne konstrukcije:</a:t>
            </a:r>
            <a:endParaRPr lang="en-US" dirty="0"/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Sa visećim krovom</a:t>
            </a:r>
          </a:p>
          <a:p>
            <a:pPr>
              <a:buFontTx/>
              <a:buChar char="-"/>
            </a:pPr>
            <a:r>
              <a:rPr lang="sr-Latn-CS" dirty="0"/>
              <a:t>Sa sferičnim krovom</a:t>
            </a:r>
            <a:r>
              <a:rPr lang="en-US" dirty="0"/>
              <a:t>/</a:t>
            </a:r>
            <a:r>
              <a:rPr lang="en-US" dirty="0" err="1"/>
              <a:t>dnom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890397" y="1099381"/>
            <a:ext cx="3756060" cy="25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846</Words>
  <Application>Microsoft Office PowerPoint</Application>
  <PresentationFormat>On-screen Show (4:3)</PresentationFormat>
  <Paragraphs>200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TEHNOLOGIJA MAŠINOGRADNJE</vt:lpstr>
      <vt:lpstr>Izrada toplotne i procesne opreme zavarivanjem</vt:lpstr>
      <vt:lpstr>Izrada zavarenih cevovoda</vt:lpstr>
      <vt:lpstr>Izrada cevi</vt:lpstr>
      <vt:lpstr>PowerPoint Presentation</vt:lpstr>
      <vt:lpstr>Izrada zavarenih rezervoara</vt:lpstr>
      <vt:lpstr>Vertikalni cilindrični rezervoari</vt:lpstr>
      <vt:lpstr>PowerPoint Presentation</vt:lpstr>
      <vt:lpstr>PowerPoint Presentation</vt:lpstr>
      <vt:lpstr>PowerPoint Presentation</vt:lpstr>
      <vt:lpstr>PowerPoint Presentation</vt:lpstr>
      <vt:lpstr>Izrada vertikanih rezervoara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Položeni cilindrični rezervoari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Loptasti rezervoari</vt:lpstr>
      <vt:lpstr>Izrada loptastih rezervoara</vt:lpstr>
      <vt:lpstr>PowerPoint Presentation</vt:lpstr>
      <vt:lpstr>PowerPoint Presentation</vt:lpstr>
      <vt:lpstr>PowerPoint Presentation</vt:lpstr>
      <vt:lpstr>Izrada zavarenih sudova pod pritiskom</vt:lpstr>
      <vt:lpstr>Izrada kotlova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Posude sa tankim zidovima</vt:lpstr>
      <vt:lpstr>PowerPoint Presentation</vt:lpstr>
      <vt:lpstr>PowerPoint Presentation</vt:lpstr>
      <vt:lpstr>PowerPoint Presentation</vt:lpstr>
      <vt:lpstr>PowerPoint Presentation</vt:lpstr>
      <vt:lpstr>*Opšte preporuke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Sebastian Baloš</cp:lastModifiedBy>
  <cp:revision>39</cp:revision>
  <dcterms:created xsi:type="dcterms:W3CDTF">2012-11-16T21:29:02Z</dcterms:created>
  <dcterms:modified xsi:type="dcterms:W3CDTF">2016-05-25T22:12:51Z</dcterms:modified>
</cp:coreProperties>
</file>