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0" r:id="rId3"/>
    <p:sldId id="256" r:id="rId4"/>
    <p:sldId id="257" r:id="rId5"/>
    <p:sldId id="281" r:id="rId6"/>
    <p:sldId id="262" r:id="rId7"/>
    <p:sldId id="263" r:id="rId8"/>
    <p:sldId id="265" r:id="rId9"/>
    <p:sldId id="270" r:id="rId10"/>
    <p:sldId id="271" r:id="rId11"/>
    <p:sldId id="276" r:id="rId12"/>
    <p:sldId id="284" r:id="rId13"/>
    <p:sldId id="285" r:id="rId14"/>
    <p:sldId id="287" r:id="rId15"/>
    <p:sldId id="286" r:id="rId16"/>
    <p:sldId id="288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TEHNOLOGIJA MAŠINOGRADNJE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6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sr-Latn-CS" dirty="0"/>
              <a:t>Hladne prsline n</a:t>
            </a:r>
            <a:r>
              <a:rPr lang="en-US" dirty="0" err="1"/>
              <a:t>astaju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:</a:t>
            </a:r>
            <a:endParaRPr lang="sr-Latn-C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1. </a:t>
            </a:r>
            <a:r>
              <a:rPr lang="en-US" dirty="0" err="1"/>
              <a:t>Zakaljivanja</a:t>
            </a:r>
            <a:r>
              <a:rPr lang="en-US" dirty="0"/>
              <a:t> ZUT-a</a:t>
            </a:r>
          </a:p>
          <a:p>
            <a:pPr>
              <a:buNone/>
            </a:pPr>
            <a:r>
              <a:rPr lang="en-US" dirty="0"/>
              <a:t>    2. </a:t>
            </a:r>
            <a:r>
              <a:rPr lang="sr-Latn-CS" dirty="0"/>
              <a:t>Prisustv</a:t>
            </a:r>
            <a:r>
              <a:rPr lang="en-US" dirty="0"/>
              <a:t>a</a:t>
            </a:r>
            <a:r>
              <a:rPr lang="sr-Latn-CS" dirty="0"/>
              <a:t> vodonika u ZUT-u</a:t>
            </a:r>
            <a:endParaRPr lang="en-US" dirty="0"/>
          </a:p>
          <a:p>
            <a:pPr>
              <a:buNone/>
            </a:pPr>
            <a:r>
              <a:rPr lang="en-US" dirty="0"/>
              <a:t>    3. </a:t>
            </a:r>
            <a:r>
              <a:rPr lang="en-US" dirty="0" err="1"/>
              <a:t>Zaostalih</a:t>
            </a:r>
            <a:r>
              <a:rPr lang="en-US" dirty="0"/>
              <a:t> </a:t>
            </a:r>
            <a:r>
              <a:rPr lang="en-US" dirty="0" err="1"/>
              <a:t>napona</a:t>
            </a:r>
            <a:endParaRPr lang="en-U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sr-Latn-CS" dirty="0"/>
              <a:t>Sprečavanje obrazovanja hladnih prslina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sr-Latn-CS" dirty="0"/>
              <a:t>Upotreba bazičnih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osušenih</a:t>
            </a:r>
            <a:r>
              <a:rPr lang="en-US" dirty="0"/>
              <a:t> </a:t>
            </a:r>
            <a:r>
              <a:rPr lang="sr-Latn-CS" dirty="0"/>
              <a:t>elektroda (sa smanjenim sadržajem vodonika)</a:t>
            </a:r>
          </a:p>
          <a:p>
            <a:pPr marL="514350" indent="-514350">
              <a:buAutoNum type="arabicPeriod"/>
            </a:pPr>
            <a:r>
              <a:rPr lang="en-US" dirty="0"/>
              <a:t>U</a:t>
            </a:r>
            <a:r>
              <a:rPr lang="sr-Latn-CS" dirty="0"/>
              <a:t>potreba austenitnih elektroda 18% Cr – 8% Ni - vodonik se bolje rastvara u austenitu i ne difunduje u ZUT, a iz austenita se izbacuje sporim hlađenjem</a:t>
            </a:r>
            <a:endParaRPr lang="en-US" dirty="0"/>
          </a:p>
          <a:p>
            <a:pPr marL="514350" indent="-514350">
              <a:buAutoNum type="arabicPeriod"/>
            </a:pPr>
            <a:r>
              <a:rPr lang="sr-Latn-CS" dirty="0"/>
              <a:t>Predgrevanje osnovnog materijala - izbegava se zakaljivanje, smanjuje lokalno naprezanje, olakšava difuzija vodonika (prema spolja).</a:t>
            </a: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Uključci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 - </a:t>
            </a:r>
            <a:r>
              <a:rPr lang="en-US" dirty="0" err="1"/>
              <a:t>šupljine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“</a:t>
            </a:r>
            <a:r>
              <a:rPr lang="en-US" dirty="0" err="1"/>
              <a:t>zarobljavanja</a:t>
            </a:r>
            <a:r>
              <a:rPr lang="en-US" dirty="0"/>
              <a:t>” </a:t>
            </a:r>
            <a:r>
              <a:rPr lang="en-US" dirty="0" err="1"/>
              <a:t>obrazovanih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u </a:t>
            </a:r>
            <a:r>
              <a:rPr lang="en-US" dirty="0" err="1"/>
              <a:t>metalu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: </a:t>
            </a:r>
            <a:r>
              <a:rPr lang="en-US" dirty="0" err="1"/>
              <a:t>kiseonik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CO </a:t>
            </a:r>
            <a:r>
              <a:rPr lang="en-US" dirty="0" err="1"/>
              <a:t>i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 err="1"/>
              <a:t>azot</a:t>
            </a:r>
            <a:r>
              <a:rPr lang="en-US" dirty="0"/>
              <a:t>, </a:t>
            </a:r>
            <a:r>
              <a:rPr lang="en-US" dirty="0" err="1"/>
              <a:t>vodonik</a:t>
            </a:r>
            <a:r>
              <a:rPr lang="en-US" dirty="0"/>
              <a:t>.</a:t>
            </a:r>
          </a:p>
          <a:p>
            <a:r>
              <a:rPr lang="en-US" dirty="0" err="1"/>
              <a:t>Vodonik</a:t>
            </a:r>
            <a:r>
              <a:rPr lang="en-US" dirty="0"/>
              <a:t> je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opasan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male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pojavi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zoni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pa u </a:t>
            </a:r>
            <a:r>
              <a:rPr lang="en-US" dirty="0" err="1"/>
              <a:t>martenzitu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rekombinaciji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atomnog</a:t>
            </a:r>
            <a:r>
              <a:rPr lang="en-US" dirty="0"/>
              <a:t> u </a:t>
            </a:r>
            <a:r>
              <a:rPr lang="en-US" dirty="0" err="1"/>
              <a:t>molekularni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izazove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pristiska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hladnu</a:t>
            </a:r>
            <a:r>
              <a:rPr lang="en-US" dirty="0"/>
              <a:t> </a:t>
            </a:r>
            <a:r>
              <a:rPr lang="en-US" dirty="0" err="1"/>
              <a:t>prslinu</a:t>
            </a:r>
            <a:r>
              <a:rPr lang="en-US" dirty="0"/>
              <a:t>.</a:t>
            </a:r>
          </a:p>
          <a:p>
            <a:r>
              <a:rPr lang="en-US" dirty="0" err="1"/>
              <a:t>Rešava</a:t>
            </a:r>
            <a:r>
              <a:rPr lang="en-US" dirty="0"/>
              <a:t> se </a:t>
            </a:r>
            <a:r>
              <a:rPr lang="en-US" dirty="0" err="1"/>
              <a:t>sporijim</a:t>
            </a:r>
            <a:r>
              <a:rPr lang="en-US" dirty="0"/>
              <a:t> </a:t>
            </a:r>
            <a:r>
              <a:rPr lang="en-US" dirty="0" err="1"/>
              <a:t>hlađenjem</a:t>
            </a:r>
            <a:r>
              <a:rPr lang="en-US" dirty="0"/>
              <a:t> (</a:t>
            </a:r>
            <a:r>
              <a:rPr lang="en-US" dirty="0" err="1"/>
              <a:t>predgrevanje</a:t>
            </a:r>
            <a:r>
              <a:rPr lang="en-US" dirty="0"/>
              <a:t>,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pogodnim</a:t>
            </a:r>
            <a:r>
              <a:rPr lang="en-US" dirty="0"/>
              <a:t> </a:t>
            </a:r>
            <a:r>
              <a:rPr lang="en-US" dirty="0" err="1"/>
              <a:t>izborom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(</a:t>
            </a:r>
            <a:r>
              <a:rPr lang="en-US" dirty="0" err="1"/>
              <a:t>austenitna</a:t>
            </a:r>
            <a:r>
              <a:rPr lang="en-US" dirty="0"/>
              <a:t> –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u </a:t>
            </a:r>
            <a:r>
              <a:rPr lang="en-US" dirty="0" err="1"/>
              <a:t>kristalnoj</a:t>
            </a:r>
            <a:r>
              <a:rPr lang="en-US" dirty="0"/>
              <a:t> </a:t>
            </a:r>
            <a:r>
              <a:rPr lang="en-US" dirty="0" err="1"/>
              <a:t>rešetci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migracija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ZUT-a u metal </a:t>
            </a:r>
            <a:r>
              <a:rPr lang="en-US" dirty="0" err="1"/>
              <a:t>šava</a:t>
            </a:r>
            <a:r>
              <a:rPr lang="en-US" dirty="0"/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58532" t="43669" r="9590" b="39584"/>
          <a:stretch>
            <a:fillRect/>
          </a:stretch>
        </p:blipFill>
        <p:spPr bwMode="auto">
          <a:xfrm rot="60000">
            <a:off x="1523923" y="4800195"/>
            <a:ext cx="5882180" cy="17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Uključci</a:t>
            </a:r>
            <a:r>
              <a:rPr lang="en-US" dirty="0"/>
              <a:t> u </a:t>
            </a:r>
            <a:r>
              <a:rPr lang="en-US" dirty="0" err="1"/>
              <a:t>čvrstom</a:t>
            </a:r>
            <a:r>
              <a:rPr lang="en-US" dirty="0"/>
              <a:t> </a:t>
            </a:r>
            <a:r>
              <a:rPr lang="en-US" dirty="0" err="1"/>
              <a:t>stanju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Nastaju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od </a:t>
            </a:r>
            <a:r>
              <a:rPr lang="en-US" dirty="0" err="1"/>
              <a:t>zaostale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REL-om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nedovoljnim</a:t>
            </a:r>
            <a:r>
              <a:rPr lang="en-US" dirty="0"/>
              <a:t> </a:t>
            </a:r>
            <a:r>
              <a:rPr lang="en-US" dirty="0" err="1"/>
              <a:t>čišćenjem</a:t>
            </a:r>
            <a:r>
              <a:rPr lang="en-US" dirty="0"/>
              <a:t> </a:t>
            </a:r>
            <a:r>
              <a:rPr lang="en-US" dirty="0" err="1"/>
              <a:t>prethodnog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(</a:t>
            </a:r>
            <a:r>
              <a:rPr lang="en-US" dirty="0" err="1"/>
              <a:t>temeljno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brušenje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MAG </a:t>
            </a:r>
            <a:r>
              <a:rPr lang="en-US" dirty="0" err="1"/>
              <a:t>postupak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od “</a:t>
            </a:r>
            <a:r>
              <a:rPr lang="en-US" dirty="0" err="1"/>
              <a:t>zarobljenih</a:t>
            </a:r>
            <a:r>
              <a:rPr lang="en-US" dirty="0"/>
              <a:t>”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dimenzija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 </a:t>
            </a:r>
            <a:r>
              <a:rPr lang="en-US" dirty="0" err="1"/>
              <a:t>kod</a:t>
            </a:r>
            <a:r>
              <a:rPr lang="en-US" dirty="0"/>
              <a:t> MAG </a:t>
            </a:r>
            <a:r>
              <a:rPr lang="en-US" dirty="0" err="1"/>
              <a:t>postupka</a:t>
            </a:r>
            <a:r>
              <a:rPr lang="en-US" dirty="0"/>
              <a:t> (</a:t>
            </a:r>
            <a:r>
              <a:rPr lang="en-US" dirty="0" err="1"/>
              <a:t>kiseonik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vezan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Si) </a:t>
            </a:r>
            <a:r>
              <a:rPr lang="en-US" dirty="0" err="1"/>
              <a:t>ili</a:t>
            </a:r>
            <a:r>
              <a:rPr lang="en-US" dirty="0"/>
              <a:t> REL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rutilnom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(</a:t>
            </a:r>
            <a:r>
              <a:rPr lang="en-US" dirty="0" err="1"/>
              <a:t>kiseonik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TiO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rutilne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Nalepljivanje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provara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Nalepljivanje</a:t>
            </a:r>
            <a:r>
              <a:rPr lang="en-US" dirty="0"/>
              <a:t> – </a:t>
            </a:r>
            <a:r>
              <a:rPr lang="en-US" dirty="0" err="1"/>
              <a:t>nepostojanje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nanetog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provara</a:t>
            </a:r>
            <a:r>
              <a:rPr lang="en-US" dirty="0"/>
              <a:t> – </a:t>
            </a:r>
            <a:r>
              <a:rPr lang="en-US" dirty="0" err="1"/>
              <a:t>delimično</a:t>
            </a:r>
            <a:r>
              <a:rPr lang="en-US" dirty="0"/>
              <a:t> </a:t>
            </a:r>
            <a:r>
              <a:rPr lang="en-US" dirty="0" err="1"/>
              <a:t>odsustvo</a:t>
            </a:r>
            <a:r>
              <a:rPr lang="en-US" dirty="0"/>
              <a:t> </a:t>
            </a:r>
            <a:r>
              <a:rPr lang="en-US" dirty="0" err="1"/>
              <a:t>rastapanja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žljeba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praznina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stranica</a:t>
            </a:r>
            <a:r>
              <a:rPr lang="en-US" dirty="0"/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2518" t="25000" r="54980" b="63783"/>
          <a:stretch>
            <a:fillRect/>
          </a:stretch>
        </p:blipFill>
        <p:spPr bwMode="auto">
          <a:xfrm rot="60000">
            <a:off x="2065352" y="5860974"/>
            <a:ext cx="4917459" cy="9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58199" t="75000" r="9590" b="9375"/>
          <a:stretch>
            <a:fillRect/>
          </a:stretch>
        </p:blipFill>
        <p:spPr bwMode="auto">
          <a:xfrm rot="60000">
            <a:off x="1991544" y="3163290"/>
            <a:ext cx="4490310" cy="1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optimalni</a:t>
            </a:r>
            <a:r>
              <a:rPr lang="en-US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956" t="32044" r="52537" b="15625"/>
          <a:stretch>
            <a:fillRect/>
          </a:stretch>
        </p:blipFill>
        <p:spPr bwMode="auto">
          <a:xfrm rot="60000">
            <a:off x="2177269" y="2604771"/>
            <a:ext cx="5358456" cy="420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svrstati</a:t>
            </a:r>
            <a:r>
              <a:rPr lang="en-US" dirty="0"/>
              <a:t> u </a:t>
            </a:r>
            <a:r>
              <a:rPr lang="en-US" dirty="0" err="1"/>
              <a:t>prethodne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Prskanje</a:t>
            </a:r>
            <a:r>
              <a:rPr lang="en-US" dirty="0"/>
              <a:t>: </a:t>
            </a:r>
            <a:r>
              <a:rPr lang="en-US" dirty="0" err="1"/>
              <a:t>raspršene</a:t>
            </a:r>
            <a:r>
              <a:rPr lang="en-US" dirty="0"/>
              <a:t> </a:t>
            </a:r>
            <a:r>
              <a:rPr lang="en-US" dirty="0" err="1"/>
              <a:t>kapljice</a:t>
            </a:r>
            <a:r>
              <a:rPr lang="en-US" dirty="0"/>
              <a:t> </a:t>
            </a:r>
            <a:r>
              <a:rPr lang="en-US" dirty="0" err="1"/>
              <a:t>rastopljenog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osn.mat </a:t>
            </a:r>
            <a:r>
              <a:rPr lang="en-US" dirty="0" err="1"/>
              <a:t>ili</a:t>
            </a:r>
            <a:r>
              <a:rPr lang="en-US" dirty="0"/>
              <a:t> metal </a:t>
            </a:r>
            <a:r>
              <a:rPr lang="en-US" dirty="0" err="1"/>
              <a:t>šava</a:t>
            </a:r>
            <a:r>
              <a:rPr lang="en-US" dirty="0"/>
              <a:t> (</a:t>
            </a:r>
            <a:r>
              <a:rPr lang="en-US" dirty="0" err="1"/>
              <a:t>volframa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TIG-a)</a:t>
            </a:r>
          </a:p>
          <a:p>
            <a:pPr marL="514350" indent="-514350">
              <a:buNone/>
            </a:pPr>
            <a:r>
              <a:rPr lang="en-US" dirty="0"/>
              <a:t>2. 	</a:t>
            </a:r>
            <a:r>
              <a:rPr lang="en-US" dirty="0" err="1"/>
              <a:t>Mestimično</a:t>
            </a:r>
            <a:r>
              <a:rPr lang="en-US" dirty="0"/>
              <a:t> </a:t>
            </a:r>
            <a:r>
              <a:rPr lang="en-US" dirty="0" err="1"/>
              <a:t>čupanje</a:t>
            </a:r>
            <a:r>
              <a:rPr lang="en-US" dirty="0"/>
              <a:t>: </a:t>
            </a:r>
            <a:r>
              <a:rPr lang="en-US" dirty="0" err="1"/>
              <a:t>na</a:t>
            </a:r>
            <a:r>
              <a:rPr lang="en-US" dirty="0"/>
              <a:t> osn.mat.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uklanjanja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3. 	</a:t>
            </a:r>
            <a:r>
              <a:rPr lang="en-US" dirty="0" err="1"/>
              <a:t>Trag</a:t>
            </a:r>
            <a:r>
              <a:rPr lang="en-US" dirty="0"/>
              <a:t> </a:t>
            </a:r>
            <a:r>
              <a:rPr lang="en-US" dirty="0" err="1"/>
              <a:t>brušenja</a:t>
            </a:r>
            <a:r>
              <a:rPr lang="en-US" dirty="0"/>
              <a:t>: </a:t>
            </a:r>
            <a:r>
              <a:rPr lang="en-US" dirty="0" err="1"/>
              <a:t>oštećenje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neadekvatnog</a:t>
            </a:r>
            <a:r>
              <a:rPr lang="en-US" dirty="0"/>
              <a:t> </a:t>
            </a:r>
            <a:r>
              <a:rPr lang="en-US" dirty="0" err="1"/>
              <a:t>brušenja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4</a:t>
            </a:r>
            <a:r>
              <a:rPr lang="en-US"/>
              <a:t>. 	Trag</a:t>
            </a:r>
            <a:r>
              <a:rPr lang="en-US" dirty="0"/>
              <a:t> </a:t>
            </a:r>
            <a:r>
              <a:rPr lang="en-US" dirty="0" err="1"/>
              <a:t>uspostavljanja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: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slučajnog</a:t>
            </a:r>
            <a:r>
              <a:rPr lang="en-US" dirty="0"/>
              <a:t> </a:t>
            </a:r>
            <a:r>
              <a:rPr lang="en-US" dirty="0" err="1"/>
              <a:t>uspostavljanja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 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zavarenim</a:t>
            </a:r>
            <a:r>
              <a:rPr lang="en-US" dirty="0"/>
              <a:t> </a:t>
            </a:r>
            <a:r>
              <a:rPr lang="en-US" dirty="0" err="1"/>
              <a:t>spojevima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Svrstavaju</a:t>
            </a:r>
            <a:r>
              <a:rPr lang="en-US" dirty="0"/>
              <a:t> se u </a:t>
            </a:r>
            <a:r>
              <a:rPr lang="en-US" dirty="0" err="1"/>
              <a:t>grupe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Prsline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Uključci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 – </a:t>
            </a:r>
            <a:r>
              <a:rPr lang="en-US" dirty="0" err="1"/>
              <a:t>šupljine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Uključci</a:t>
            </a:r>
            <a:r>
              <a:rPr lang="en-US" dirty="0"/>
              <a:t> u </a:t>
            </a:r>
            <a:r>
              <a:rPr lang="en-US" dirty="0" err="1"/>
              <a:t>čvrstom</a:t>
            </a:r>
            <a:r>
              <a:rPr lang="en-US" dirty="0"/>
              <a:t> </a:t>
            </a:r>
            <a:r>
              <a:rPr lang="en-US" dirty="0" err="1"/>
              <a:t>stanju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Nalepljivanje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provara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r>
              <a:rPr lang="sr-Latn-CS" dirty="0"/>
              <a:t>Vrste prslina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Vruće</a:t>
            </a:r>
            <a:r>
              <a:rPr lang="en-US" dirty="0"/>
              <a:t> (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) –  </a:t>
            </a:r>
            <a:r>
              <a:rPr lang="en-US" dirty="0" err="1"/>
              <a:t>kristalizacione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Hladne</a:t>
            </a:r>
            <a:r>
              <a:rPr lang="en-US" dirty="0"/>
              <a:t> (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u ZUT-u) –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, </a:t>
            </a:r>
            <a:r>
              <a:rPr lang="en-US" dirty="0" err="1"/>
              <a:t>ispod</a:t>
            </a:r>
            <a:r>
              <a:rPr lang="en-US" dirty="0"/>
              <a:t> 200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sr-Latn-CS" dirty="0"/>
          </a:p>
          <a:p>
            <a:endParaRPr lang="sr-Latn-C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Prsline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Autofit/>
          </a:bodyPr>
          <a:lstStyle/>
          <a:p>
            <a:r>
              <a:rPr lang="sr-Latn-CS" sz="2400" dirty="0"/>
              <a:t>Vrste prslina prema veličini:</a:t>
            </a:r>
          </a:p>
          <a:p>
            <a:pPr>
              <a:buNone/>
            </a:pPr>
            <a:endParaRPr lang="sr-Latn-CS" sz="2400" dirty="0"/>
          </a:p>
          <a:p>
            <a:pPr marL="514350" indent="-514350">
              <a:buAutoNum type="arabicPeriod"/>
            </a:pPr>
            <a:r>
              <a:rPr lang="sr-Latn-CS" sz="2400" dirty="0"/>
              <a:t>Mikroprsline (otkrivaju se mikroskopom – svetlosnim ili elektronskim</a:t>
            </a:r>
            <a:r>
              <a:rPr lang="en-US" sz="2400" dirty="0"/>
              <a:t>, </a:t>
            </a:r>
            <a:r>
              <a:rPr lang="en-US" sz="2400" dirty="0" err="1"/>
              <a:t>eventualno</a:t>
            </a:r>
            <a:r>
              <a:rPr lang="en-US" sz="2400" dirty="0"/>
              <a:t> </a:t>
            </a:r>
            <a:r>
              <a:rPr lang="en-US" sz="2400" dirty="0" err="1"/>
              <a:t>ultrazvukom</a:t>
            </a:r>
            <a:r>
              <a:rPr lang="sr-Latn-CS" sz="2400" dirty="0"/>
              <a:t>)</a:t>
            </a:r>
          </a:p>
          <a:p>
            <a:pPr marL="514350" indent="-514350">
              <a:buAutoNum type="arabicPeriod"/>
            </a:pPr>
            <a:r>
              <a:rPr lang="sr-Latn-CS" sz="2400" dirty="0"/>
              <a:t>Prsline (otkrivaju se vizuelno, lupom – 10x, radiografijom)</a:t>
            </a:r>
          </a:p>
          <a:p>
            <a:pPr marL="514350" indent="-514350">
              <a:buAutoNum type="arabicPeriod"/>
            </a:pPr>
            <a:r>
              <a:rPr lang="sr-Latn-CS" sz="2400" dirty="0"/>
              <a:t>Pukotine (otkrivaju se vizuelno)</a:t>
            </a:r>
          </a:p>
          <a:p>
            <a:pPr marL="514350" indent="-514350">
              <a:buNone/>
            </a:pPr>
            <a:endParaRPr lang="sr-Latn-CS" sz="2400" dirty="0"/>
          </a:p>
          <a:p>
            <a:pPr marL="514350" indent="-514350">
              <a:buNone/>
            </a:pPr>
            <a:r>
              <a:rPr lang="sr-Latn-CS" sz="2400" dirty="0"/>
              <a:t>*     za širenje prsline je potreban </a:t>
            </a:r>
            <a:r>
              <a:rPr lang="en-US" sz="2400" dirty="0"/>
              <a:t>~</a:t>
            </a:r>
            <a:r>
              <a:rPr lang="sr-Latn-CS" sz="2400" dirty="0"/>
              <a:t>10x manji napon nego  </a:t>
            </a:r>
          </a:p>
          <a:p>
            <a:pPr marL="514350" indent="-514350">
              <a:buNone/>
            </a:pPr>
            <a:r>
              <a:rPr lang="sr-Latn-CS" sz="2400" dirty="0"/>
              <a:t>	 za nastajanje prsline!!!</a:t>
            </a:r>
          </a:p>
          <a:p>
            <a:pPr marL="514350" indent="-514350">
              <a:buNone/>
            </a:pPr>
            <a:r>
              <a:rPr lang="sr-Latn-CS" sz="2400" dirty="0"/>
              <a:t>**	 širenjem prsline dolazi do potpunog razaranja    </a:t>
            </a:r>
          </a:p>
          <a:p>
            <a:pPr marL="514350" indent="-514350">
              <a:buNone/>
            </a:pPr>
            <a:r>
              <a:rPr lang="sr-Latn-CS" sz="2400" dirty="0"/>
              <a:t>	 zavarenog spoja – prsline se ne tolerišu!!!</a:t>
            </a:r>
          </a:p>
          <a:p>
            <a:pPr marL="514350" indent="-514350">
              <a:buNone/>
            </a:pPr>
            <a:r>
              <a:rPr lang="sr-Latn-CS" sz="2400" dirty="0"/>
              <a:t>*** popravljaju se prsline nastale npr.tehnologijom livenja, a to je isplativo samo u slučaju da je radni predmet velikih dimenzija i visoke cene – popravka se vrši navarivanjem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81400"/>
            <a:ext cx="8991600" cy="2971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sr-Latn-CS" dirty="0"/>
              <a:t>	</a:t>
            </a:r>
            <a:r>
              <a:rPr lang="en-US" dirty="0"/>
              <a:t>Na </a:t>
            </a:r>
            <a:r>
              <a:rPr lang="en-US" dirty="0" err="1"/>
              <a:t>vrhu</a:t>
            </a:r>
            <a:r>
              <a:rPr lang="en-US" dirty="0"/>
              <a:t> </a:t>
            </a:r>
            <a:r>
              <a:rPr lang="en-US" dirty="0" err="1"/>
              <a:t>šava-vruća</a:t>
            </a:r>
            <a:r>
              <a:rPr lang="en-US" dirty="0"/>
              <a:t> </a:t>
            </a:r>
            <a:r>
              <a:rPr lang="en-US" dirty="0" err="1"/>
              <a:t>prslina</a:t>
            </a:r>
            <a:r>
              <a:rPr lang="en-US" dirty="0"/>
              <a:t> (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segregacija</a:t>
            </a:r>
            <a:r>
              <a:rPr lang="en-US" dirty="0"/>
              <a:t>)</a:t>
            </a:r>
          </a:p>
          <a:p>
            <a:pPr marL="514350" indent="-514350">
              <a:buNone/>
            </a:pPr>
            <a:r>
              <a:rPr lang="en-US" dirty="0"/>
              <a:t>2,3. </a:t>
            </a:r>
            <a:r>
              <a:rPr lang="sr-Latn-CS" dirty="0"/>
              <a:t>	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skupljanja</a:t>
            </a:r>
            <a:r>
              <a:rPr lang="en-US" dirty="0"/>
              <a:t> – </a:t>
            </a:r>
            <a:r>
              <a:rPr lang="en-US" dirty="0" err="1"/>
              <a:t>vruća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4.    </a:t>
            </a:r>
            <a:r>
              <a:rPr lang="sr-Latn-CS" dirty="0"/>
              <a:t>	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 (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ne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sr-Latn-CS" dirty="0"/>
              <a:t>	</a:t>
            </a:r>
            <a:r>
              <a:rPr lang="en-US" dirty="0" err="1"/>
              <a:t>osnovnom</a:t>
            </a:r>
            <a:r>
              <a:rPr lang="en-US" dirty="0"/>
              <a:t>)-</a:t>
            </a:r>
            <a:r>
              <a:rPr lang="en-US" dirty="0" err="1"/>
              <a:t>vruća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5.    </a:t>
            </a:r>
            <a:r>
              <a:rPr lang="sr-Latn-CS" dirty="0"/>
              <a:t>	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segregacija</a:t>
            </a:r>
            <a:r>
              <a:rPr lang="en-US" dirty="0"/>
              <a:t> – </a:t>
            </a:r>
            <a:r>
              <a:rPr lang="en-US" dirty="0" err="1"/>
              <a:t>vruća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6,7,8. </a:t>
            </a:r>
            <a:r>
              <a:rPr lang="sr-Latn-CS" dirty="0"/>
              <a:t>	</a:t>
            </a:r>
            <a:r>
              <a:rPr lang="en-US" dirty="0" err="1"/>
              <a:t>Hladne</a:t>
            </a:r>
            <a:r>
              <a:rPr lang="en-US" dirty="0"/>
              <a:t> </a:t>
            </a:r>
            <a:r>
              <a:rPr lang="en-US" dirty="0" err="1"/>
              <a:t>prsline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9.    </a:t>
            </a:r>
            <a:r>
              <a:rPr lang="sr-Latn-CS" dirty="0"/>
              <a:t>	</a:t>
            </a:r>
            <a:r>
              <a:rPr lang="en-US" dirty="0" err="1"/>
              <a:t>Hladna</a:t>
            </a:r>
            <a:r>
              <a:rPr lang="en-US" dirty="0"/>
              <a:t> </a:t>
            </a:r>
            <a:r>
              <a:rPr lang="en-US" dirty="0" err="1"/>
              <a:t>prslina</a:t>
            </a:r>
            <a:r>
              <a:rPr lang="en-US" dirty="0"/>
              <a:t> –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pređe</a:t>
            </a:r>
            <a:r>
              <a:rPr lang="en-US" dirty="0"/>
              <a:t> u </a:t>
            </a:r>
            <a:r>
              <a:rPr lang="en-US" dirty="0" err="1"/>
              <a:t>prslinu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skupljanja</a:t>
            </a:r>
            <a:r>
              <a:rPr lang="en-US" dirty="0"/>
              <a:t> (3)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990600"/>
            <a:ext cx="53581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500" dirty="0"/>
              <a:t> Vrste prslina prema položaju: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prsline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kristalizacije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.</a:t>
            </a:r>
          </a:p>
          <a:p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interkristalno</a:t>
            </a:r>
            <a:r>
              <a:rPr lang="en-US" dirty="0"/>
              <a:t>, a </a:t>
            </a:r>
            <a:r>
              <a:rPr lang="en-US" dirty="0" err="1"/>
              <a:t>propagiraju</a:t>
            </a:r>
            <a:r>
              <a:rPr lang="en-US" dirty="0"/>
              <a:t> </a:t>
            </a:r>
            <a:r>
              <a:rPr lang="en-US" dirty="0" err="1"/>
              <a:t>interkristalno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transkristalno</a:t>
            </a:r>
            <a:r>
              <a:rPr lang="en-US" dirty="0"/>
              <a:t>.</a:t>
            </a:r>
          </a:p>
          <a:p>
            <a:r>
              <a:rPr lang="en-US" dirty="0" err="1"/>
              <a:t>Nastaju</a:t>
            </a:r>
            <a:r>
              <a:rPr lang="en-US" dirty="0"/>
              <a:t> u </a:t>
            </a:r>
            <a:r>
              <a:rPr lang="en-US" dirty="0" err="1"/>
              <a:t>temperaturnom</a:t>
            </a:r>
            <a:r>
              <a:rPr lang="en-US" dirty="0"/>
              <a:t> </a:t>
            </a:r>
            <a:r>
              <a:rPr lang="en-US" dirty="0" err="1"/>
              <a:t>intervalu</a:t>
            </a:r>
            <a:r>
              <a:rPr lang="en-US" dirty="0"/>
              <a:t> </a:t>
            </a:r>
            <a:r>
              <a:rPr lang="en-US" dirty="0" err="1"/>
              <a:t>krtosti</a:t>
            </a:r>
            <a:r>
              <a:rPr lang="en-US" dirty="0"/>
              <a:t>: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hlađenju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neravnomernog</a:t>
            </a:r>
            <a:r>
              <a:rPr lang="en-US" dirty="0"/>
              <a:t> </a:t>
            </a:r>
            <a:r>
              <a:rPr lang="en-US" dirty="0" err="1"/>
              <a:t>zagrevanja</a:t>
            </a:r>
            <a:r>
              <a:rPr lang="en-US" dirty="0"/>
              <a:t> (</a:t>
            </a:r>
            <a:r>
              <a:rPr lang="en-US" dirty="0" err="1"/>
              <a:t>širenja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skupljanja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),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opterećen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zatezanje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skraćenje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premaši</a:t>
            </a:r>
            <a:r>
              <a:rPr lang="en-US" dirty="0"/>
              <a:t> </a:t>
            </a:r>
            <a:r>
              <a:rPr lang="en-US" dirty="0" err="1"/>
              <a:t>deformacionu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određenoj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5095" t="20687" r="21916" b="54167"/>
          <a:stretch>
            <a:fillRect/>
          </a:stretch>
        </p:blipFill>
        <p:spPr bwMode="auto">
          <a:xfrm>
            <a:off x="0" y="3581400"/>
            <a:ext cx="640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1905000" y="30480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57600" y="2819400"/>
            <a:ext cx="762000" cy="16002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r-Latn-CS" sz="2800" dirty="0">
                <a:solidFill>
                  <a:schemeClr val="tx1"/>
                </a:solidFill>
              </a:rPr>
              <a:t>Ne valja!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81940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err="1"/>
              <a:t>Deformaciona</a:t>
            </a:r>
            <a:r>
              <a:rPr lang="en-US" sz="2000" b="1" dirty="0"/>
              <a:t> </a:t>
            </a:r>
            <a:r>
              <a:rPr lang="en-US" sz="2000" b="1" dirty="0" err="1"/>
              <a:t>sposobnost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endParaRPr lang="en-US" sz="2000" b="1" dirty="0"/>
          </a:p>
          <a:p>
            <a:pPr marL="342900" indent="-342900"/>
            <a:r>
              <a:rPr lang="en-US" sz="2000" b="1" dirty="0"/>
              <a:t>2. 	</a:t>
            </a:r>
            <a:r>
              <a:rPr lang="en-US" sz="2000" b="1" dirty="0" err="1"/>
              <a:t>Skraćenje</a:t>
            </a:r>
            <a:r>
              <a:rPr lang="en-US" sz="2000" b="1" dirty="0"/>
              <a:t> </a:t>
            </a:r>
            <a:r>
              <a:rPr lang="en-US" sz="2000" b="1" dirty="0" err="1"/>
              <a:t>šava</a:t>
            </a:r>
            <a:endParaRPr lang="en-US" sz="2000" b="1" dirty="0"/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en-US" sz="2000" b="1" dirty="0"/>
              <a:t>*b) </a:t>
            </a:r>
            <a:r>
              <a:rPr lang="en-US" sz="2000" b="1" dirty="0" err="1"/>
              <a:t>opasno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zateznih</a:t>
            </a:r>
            <a:r>
              <a:rPr lang="en-US" sz="2000" b="1" dirty="0"/>
              <a:t> </a:t>
            </a:r>
            <a:r>
              <a:rPr lang="en-US" sz="2000" b="1" dirty="0" err="1"/>
              <a:t>napona</a:t>
            </a:r>
            <a:r>
              <a:rPr lang="en-US" sz="2000" b="1" dirty="0"/>
              <a:t> (+) </a:t>
            </a:r>
            <a:r>
              <a:rPr lang="en-US" sz="2000" b="1" dirty="0" err="1"/>
              <a:t>neposredno</a:t>
            </a:r>
            <a:r>
              <a:rPr lang="en-US" sz="2000" b="1" dirty="0"/>
              <a:t> </a:t>
            </a: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očvršćavanja</a:t>
            </a:r>
            <a:r>
              <a:rPr lang="en-US" sz="2000" b="1" dirty="0"/>
              <a:t>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materijal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uvek</a:t>
            </a:r>
            <a:r>
              <a:rPr lang="en-US" sz="2000" b="1" dirty="0"/>
              <a:t>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relativno</a:t>
            </a:r>
            <a:r>
              <a:rPr lang="en-US" sz="2000" b="1" dirty="0"/>
              <a:t> </a:t>
            </a:r>
            <a:r>
              <a:rPr lang="en-US" sz="2000" b="1" dirty="0" err="1"/>
              <a:t>malu</a:t>
            </a:r>
            <a:r>
              <a:rPr lang="en-US" sz="2000" b="1" dirty="0"/>
              <a:t> </a:t>
            </a:r>
            <a:r>
              <a:rPr lang="en-US" sz="2000" b="1" dirty="0" err="1"/>
              <a:t>čvrstoću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6068297" y="78277"/>
            <a:ext cx="3122296" cy="287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err="1"/>
              <a:t>Sprečavanje</a:t>
            </a:r>
            <a:r>
              <a:rPr lang="en-US" dirty="0"/>
              <a:t> </a:t>
            </a:r>
            <a:r>
              <a:rPr lang="en-US" dirty="0" err="1"/>
              <a:t>obrazovanja</a:t>
            </a: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vrućih</a:t>
            </a:r>
            <a:r>
              <a:rPr lang="en-US" dirty="0"/>
              <a:t> </a:t>
            </a:r>
            <a:r>
              <a:rPr lang="en-US" dirty="0" err="1"/>
              <a:t>prslina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Predgrevanje</a:t>
            </a:r>
            <a:r>
              <a:rPr lang="en-US" dirty="0"/>
              <a:t> u </a:t>
            </a:r>
            <a:r>
              <a:rPr lang="en-US" dirty="0" err="1"/>
              <a:t>intervalu</a:t>
            </a:r>
            <a:r>
              <a:rPr lang="en-US" dirty="0"/>
              <a:t> 150 – 500</a:t>
            </a:r>
            <a:r>
              <a:rPr lang="en-US" baseline="30000" dirty="0"/>
              <a:t>o</a:t>
            </a:r>
            <a:r>
              <a:rPr lang="en-US" dirty="0"/>
              <a:t>C: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2.   </a:t>
            </a:r>
            <a:r>
              <a:rPr lang="en-US" dirty="0" err="1"/>
              <a:t>Odabirom</a:t>
            </a:r>
            <a:r>
              <a:rPr lang="en-US" dirty="0"/>
              <a:t> </a:t>
            </a:r>
            <a:r>
              <a:rPr lang="en-US" dirty="0" err="1"/>
              <a:t>pogodnog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/</a:t>
            </a:r>
            <a:r>
              <a:rPr lang="en-US" dirty="0" err="1"/>
              <a:t>praha</a:t>
            </a:r>
            <a:r>
              <a:rPr lang="en-US" dirty="0"/>
              <a:t> (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C </a:t>
            </a:r>
            <a:r>
              <a:rPr lang="en-US" dirty="0" err="1"/>
              <a:t>i</a:t>
            </a:r>
            <a:r>
              <a:rPr lang="en-US" dirty="0"/>
              <a:t> S,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modifikatora</a:t>
            </a:r>
            <a:r>
              <a:rPr lang="en-US" dirty="0"/>
              <a:t> </a:t>
            </a:r>
            <a:r>
              <a:rPr lang="sr-Latn-CS" dirty="0"/>
              <a:t>Si</a:t>
            </a:r>
            <a:r>
              <a:rPr lang="en-US" dirty="0"/>
              <a:t>, Ti</a:t>
            </a:r>
            <a:r>
              <a:rPr lang="sr-Latn-CS" dirty="0"/>
              <a:t> i 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pPr marL="514350" indent="-514350">
              <a:buNone/>
            </a:pPr>
            <a:r>
              <a:rPr lang="en-US" dirty="0"/>
              <a:t>3.  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sitnozrniji</a:t>
            </a:r>
            <a:r>
              <a:rPr lang="en-US" dirty="0"/>
              <a:t> </a:t>
            </a:r>
            <a:r>
              <a:rPr lang="en-US" dirty="0" err="1"/>
              <a:t>osn.mat.-sprečavanje</a:t>
            </a:r>
            <a:r>
              <a:rPr lang="en-US" dirty="0"/>
              <a:t> VP u ZUT-u,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duktilnosti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Hladne</a:t>
            </a:r>
            <a:r>
              <a:rPr lang="en-US" dirty="0"/>
              <a:t> </a:t>
            </a:r>
            <a:r>
              <a:rPr lang="en-US" dirty="0" err="1"/>
              <a:t>prsline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hlađenju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200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sr-Latn-CS" dirty="0"/>
              <a:t>, a propagacija može da se desi dugo nakon zavarivanja usled opterećenja u eksploataciji.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interkristalno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), a </a:t>
            </a:r>
            <a:r>
              <a:rPr lang="en-US" dirty="0" err="1"/>
              <a:t>propagiraju</a:t>
            </a:r>
            <a:r>
              <a:rPr lang="en-US" dirty="0"/>
              <a:t> </a:t>
            </a:r>
            <a:r>
              <a:rPr lang="en-US" dirty="0" err="1"/>
              <a:t>interkristalno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transkristalno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603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TEHNOLOGIJA MAŠINOGRADNJE</vt:lpstr>
      <vt:lpstr>Greške u zavarenim spojevima</vt:lpstr>
      <vt:lpstr>Prsline</vt:lpstr>
      <vt:lpstr>PowerPoint Presentation</vt:lpstr>
      <vt:lpstr>PowerPoint Presentation</vt:lpstr>
      <vt:lpstr>Vruće prsline</vt:lpstr>
      <vt:lpstr>PowerPoint Presentation</vt:lpstr>
      <vt:lpstr>PowerPoint Presentation</vt:lpstr>
      <vt:lpstr>Hladne prsline</vt:lpstr>
      <vt:lpstr>PowerPoint Presentation</vt:lpstr>
      <vt:lpstr>PowerPoint Presentation</vt:lpstr>
      <vt:lpstr>Uključci gasa - šupljine</vt:lpstr>
      <vt:lpstr>Uključci u čvrstom stanju</vt:lpstr>
      <vt:lpstr>Nalepljivanje i nedostatak provara</vt:lpstr>
      <vt:lpstr>Greške oblika</vt:lpstr>
      <vt:lpstr>Ostale greške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Sebastian Baloš</cp:lastModifiedBy>
  <cp:revision>43</cp:revision>
  <dcterms:created xsi:type="dcterms:W3CDTF">2006-08-16T00:00:00Z</dcterms:created>
  <dcterms:modified xsi:type="dcterms:W3CDTF">2016-06-02T08:12:45Z</dcterms:modified>
</cp:coreProperties>
</file>