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5" r:id="rId7"/>
    <p:sldId id="266" r:id="rId8"/>
    <p:sldId id="268" r:id="rId9"/>
    <p:sldId id="269" r:id="rId10"/>
    <p:sldId id="271" r:id="rId11"/>
    <p:sldId id="270" r:id="rId12"/>
    <p:sldId id="259" r:id="rId13"/>
    <p:sldId id="260" r:id="rId14"/>
    <p:sldId id="267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8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2A2A-1D64-42E0-BAA5-50B83AEA261C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EE11-5CA3-441C-BECF-45376E86B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2A2A-1D64-42E0-BAA5-50B83AEA261C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EE11-5CA3-441C-BECF-45376E86B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2A2A-1D64-42E0-BAA5-50B83AEA261C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EE11-5CA3-441C-BECF-45376E86B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2A2A-1D64-42E0-BAA5-50B83AEA261C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EE11-5CA3-441C-BECF-45376E86B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2A2A-1D64-42E0-BAA5-50B83AEA261C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EE11-5CA3-441C-BECF-45376E86B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2A2A-1D64-42E0-BAA5-50B83AEA261C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EE11-5CA3-441C-BECF-45376E86B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2A2A-1D64-42E0-BAA5-50B83AEA261C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EE11-5CA3-441C-BECF-45376E86B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2A2A-1D64-42E0-BAA5-50B83AEA261C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EE11-5CA3-441C-BECF-45376E86B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2A2A-1D64-42E0-BAA5-50B83AEA261C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EE11-5CA3-441C-BECF-45376E86B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2A2A-1D64-42E0-BAA5-50B83AEA261C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EE11-5CA3-441C-BECF-45376E86B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2A2A-1D64-42E0-BAA5-50B83AEA261C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EE11-5CA3-441C-BECF-45376E86B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D2A2A-1D64-42E0-BAA5-50B83AEA261C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4EE11-5CA3-441C-BECF-45376E86B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sales@ccsteels.co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TEHNOLOGIJA MAŠINOGRADNJE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Oprema za uzimanje replika:</a:t>
            </a:r>
            <a:endParaRPr lang="sr-Latn-C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7086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**</a:t>
            </a:r>
            <a:r>
              <a:rPr lang="en-US" sz="4300" dirty="0" err="1" smtClean="0"/>
              <a:t>Proračunske</a:t>
            </a:r>
            <a:r>
              <a:rPr lang="en-US" sz="4300" dirty="0" smtClean="0"/>
              <a:t> </a:t>
            </a:r>
            <a:r>
              <a:rPr lang="en-US" sz="4300" dirty="0" err="1" smtClean="0"/>
              <a:t>vrednosti</a:t>
            </a:r>
            <a:r>
              <a:rPr lang="en-US" sz="4300" dirty="0" smtClean="0"/>
              <a:t> </a:t>
            </a:r>
            <a:r>
              <a:rPr lang="en-US" sz="4300" dirty="0" err="1" smtClean="0"/>
              <a:t>za</a:t>
            </a:r>
            <a:r>
              <a:rPr lang="en-US" sz="4300" dirty="0" smtClean="0"/>
              <a:t> </a:t>
            </a:r>
            <a:r>
              <a:rPr lang="en-US" sz="4300" dirty="0" err="1" smtClean="0"/>
              <a:t>čelike</a:t>
            </a:r>
            <a:r>
              <a:rPr lang="en-US" sz="4300" dirty="0" smtClean="0"/>
              <a:t> </a:t>
            </a:r>
            <a:r>
              <a:rPr lang="en-US" sz="4300" dirty="0" err="1" smtClean="0"/>
              <a:t>otporne</a:t>
            </a:r>
            <a:r>
              <a:rPr lang="en-US" sz="4300" dirty="0" smtClean="0"/>
              <a:t> </a:t>
            </a:r>
            <a:r>
              <a:rPr lang="en-US" sz="4300" dirty="0" err="1" smtClean="0"/>
              <a:t>na</a:t>
            </a:r>
            <a:r>
              <a:rPr lang="en-US" sz="4300" dirty="0" smtClean="0"/>
              <a:t> </a:t>
            </a:r>
            <a:r>
              <a:rPr lang="en-US" sz="4300" dirty="0" err="1" smtClean="0"/>
              <a:t>puzanje</a:t>
            </a:r>
            <a:r>
              <a:rPr lang="en-US" sz="4300" dirty="0" smtClean="0"/>
              <a:t>: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1. </a:t>
            </a:r>
            <a:r>
              <a:rPr lang="en-US" dirty="0" err="1" smtClean="0"/>
              <a:t>Zatezna</a:t>
            </a:r>
            <a:r>
              <a:rPr lang="en-US" dirty="0" smtClean="0"/>
              <a:t> </a:t>
            </a:r>
            <a:r>
              <a:rPr lang="en-US" dirty="0" err="1" smtClean="0"/>
              <a:t>čvrstoća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temperaturi</a:t>
            </a:r>
            <a:r>
              <a:rPr lang="en-US" dirty="0" smtClean="0"/>
              <a:t> 500</a:t>
            </a:r>
            <a:r>
              <a:rPr lang="en-US" baseline="30000" dirty="0" smtClean="0"/>
              <a:t>o</a:t>
            </a:r>
            <a:r>
              <a:rPr lang="en-US" dirty="0" smtClean="0"/>
              <a:t>C, </a:t>
            </a:r>
            <a:r>
              <a:rPr lang="en-US" dirty="0" err="1" smtClean="0"/>
              <a:t>nakon</a:t>
            </a:r>
            <a:r>
              <a:rPr lang="en-US" dirty="0" smtClean="0"/>
              <a:t> 1000 h </a:t>
            </a:r>
            <a:r>
              <a:rPr lang="en-US" dirty="0" err="1" smtClean="0"/>
              <a:t>statičkog</a:t>
            </a:r>
            <a:r>
              <a:rPr lang="en-US" dirty="0" smtClean="0"/>
              <a:t> </a:t>
            </a:r>
            <a:r>
              <a:rPr lang="en-US" dirty="0" err="1" smtClean="0"/>
              <a:t>opterećenja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500 R</a:t>
            </a:r>
            <a:r>
              <a:rPr lang="en-US" baseline="-25000" dirty="0" smtClean="0"/>
              <a:t>m1000</a:t>
            </a:r>
            <a:r>
              <a:rPr lang="en-US" dirty="0" smtClean="0"/>
              <a:t> =240 </a:t>
            </a:r>
            <a:r>
              <a:rPr lang="en-US" dirty="0" err="1" smtClean="0"/>
              <a:t>MPa</a:t>
            </a:r>
            <a:r>
              <a:rPr lang="en-US" dirty="0" smtClean="0"/>
              <a:t> (</a:t>
            </a:r>
            <a:r>
              <a:rPr lang="en-US" dirty="0" err="1" smtClean="0"/>
              <a:t>ili</a:t>
            </a:r>
            <a:r>
              <a:rPr lang="en-US" dirty="0" smtClean="0"/>
              <a:t> N/mm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Napon</a:t>
            </a:r>
            <a:r>
              <a:rPr lang="en-US" dirty="0" smtClean="0"/>
              <a:t> </a:t>
            </a:r>
            <a:r>
              <a:rPr lang="en-US" dirty="0" err="1" smtClean="0"/>
              <a:t>tečenja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izduženjem</a:t>
            </a:r>
            <a:r>
              <a:rPr lang="en-US" dirty="0" smtClean="0"/>
              <a:t> 1 %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temperaturi</a:t>
            </a:r>
            <a:r>
              <a:rPr lang="en-US" dirty="0" smtClean="0"/>
              <a:t> 500</a:t>
            </a:r>
            <a:r>
              <a:rPr lang="en-US" baseline="30000" dirty="0" smtClean="0"/>
              <a:t>o</a:t>
            </a:r>
            <a:r>
              <a:rPr lang="en-US" dirty="0" smtClean="0"/>
              <a:t>C, </a:t>
            </a:r>
            <a:r>
              <a:rPr lang="en-US" dirty="0" err="1" smtClean="0"/>
              <a:t>nakon</a:t>
            </a:r>
            <a:r>
              <a:rPr lang="en-US" dirty="0" smtClean="0"/>
              <a:t> 1000 h </a:t>
            </a:r>
            <a:r>
              <a:rPr lang="en-US" dirty="0" err="1" smtClean="0"/>
              <a:t>statičkog</a:t>
            </a:r>
            <a:r>
              <a:rPr lang="en-US" dirty="0" smtClean="0"/>
              <a:t> </a:t>
            </a:r>
            <a:r>
              <a:rPr lang="en-US" dirty="0" err="1" smtClean="0"/>
              <a:t>opterećenja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500 R</a:t>
            </a:r>
            <a:r>
              <a:rPr lang="en-US" baseline="-25000" dirty="0" smtClean="0"/>
              <a:t>1.0</a:t>
            </a:r>
            <a:r>
              <a:rPr lang="en-US" dirty="0" smtClean="0"/>
              <a:t> =100 </a:t>
            </a:r>
            <a:r>
              <a:rPr lang="en-US" dirty="0" err="1" smtClean="0"/>
              <a:t>MPa</a:t>
            </a:r>
            <a:r>
              <a:rPr lang="en-US" dirty="0" smtClean="0"/>
              <a:t> (</a:t>
            </a:r>
            <a:r>
              <a:rPr lang="en-US" dirty="0" err="1" smtClean="0"/>
              <a:t>ili</a:t>
            </a:r>
            <a:r>
              <a:rPr lang="en-US" dirty="0" smtClean="0"/>
              <a:t> N/mm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Konstrukcioni</a:t>
            </a:r>
            <a:r>
              <a:rPr lang="en-US" dirty="0" smtClean="0"/>
              <a:t> </a:t>
            </a:r>
            <a:r>
              <a:rPr lang="en-US" dirty="0" err="1" smtClean="0"/>
              <a:t>čelici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Otpornost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puzanje</a:t>
            </a:r>
            <a:r>
              <a:rPr lang="en-US" dirty="0" smtClean="0"/>
              <a:t> se </a:t>
            </a:r>
            <a:r>
              <a:rPr lang="en-US" dirty="0" err="1" smtClean="0"/>
              <a:t>zasniva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niskom</a:t>
            </a:r>
            <a:r>
              <a:rPr lang="en-US" dirty="0" smtClean="0"/>
              <a:t> </a:t>
            </a:r>
            <a:r>
              <a:rPr lang="en-US" dirty="0" err="1" smtClean="0"/>
              <a:t>sadržaju</a:t>
            </a:r>
            <a:r>
              <a:rPr lang="en-US" dirty="0" smtClean="0"/>
              <a:t> S </a:t>
            </a:r>
            <a:r>
              <a:rPr lang="en-US" dirty="0" err="1" smtClean="0"/>
              <a:t>i</a:t>
            </a:r>
            <a:r>
              <a:rPr lang="en-US" dirty="0" smtClean="0"/>
              <a:t> P, </a:t>
            </a:r>
            <a:r>
              <a:rPr lang="en-US" dirty="0" err="1" smtClean="0"/>
              <a:t>niskom</a:t>
            </a:r>
            <a:r>
              <a:rPr lang="en-US" dirty="0" smtClean="0"/>
              <a:t> </a:t>
            </a:r>
            <a:r>
              <a:rPr lang="en-US" dirty="0" err="1" smtClean="0"/>
              <a:t>dodatku</a:t>
            </a:r>
            <a:r>
              <a:rPr lang="en-US" dirty="0" smtClean="0"/>
              <a:t> </a:t>
            </a:r>
            <a:r>
              <a:rPr lang="en-US" dirty="0" err="1" smtClean="0"/>
              <a:t>Mn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ojačavanje</a:t>
            </a:r>
            <a:r>
              <a:rPr lang="en-US" dirty="0" smtClean="0"/>
              <a:t> </a:t>
            </a:r>
            <a:r>
              <a:rPr lang="en-US" dirty="0" err="1" smtClean="0"/>
              <a:t>čvrstog</a:t>
            </a:r>
            <a:r>
              <a:rPr lang="en-US" dirty="0" smtClean="0"/>
              <a:t> </a:t>
            </a:r>
            <a:r>
              <a:rPr lang="en-US" dirty="0" err="1" smtClean="0"/>
              <a:t>rastvora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otežavanje</a:t>
            </a:r>
            <a:r>
              <a:rPr lang="en-US" dirty="0" smtClean="0"/>
              <a:t> </a:t>
            </a:r>
            <a:r>
              <a:rPr lang="en-US" dirty="0" err="1" smtClean="0"/>
              <a:t>kretanja</a:t>
            </a:r>
            <a:r>
              <a:rPr lang="en-US" dirty="0" smtClean="0"/>
              <a:t> </a:t>
            </a:r>
            <a:r>
              <a:rPr lang="en-US" dirty="0" err="1" smtClean="0"/>
              <a:t>karbida</a:t>
            </a:r>
            <a:r>
              <a:rPr lang="en-US" dirty="0" smtClean="0"/>
              <a:t>, </a:t>
            </a:r>
            <a:r>
              <a:rPr lang="en-US" dirty="0" err="1" smtClean="0"/>
              <a:t>dislokacija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širenje</a:t>
            </a:r>
            <a:r>
              <a:rPr lang="en-US" dirty="0" smtClean="0"/>
              <a:t> </a:t>
            </a:r>
            <a:r>
              <a:rPr lang="en-US" dirty="0" err="1" smtClean="0"/>
              <a:t>mikrošupljina</a:t>
            </a:r>
            <a:endParaRPr lang="en-US" dirty="0" smtClean="0"/>
          </a:p>
          <a:p>
            <a:r>
              <a:rPr lang="en-US" dirty="0" err="1" smtClean="0"/>
              <a:t>Upotreba</a:t>
            </a:r>
            <a:r>
              <a:rPr lang="en-US" dirty="0" smtClean="0"/>
              <a:t> </a:t>
            </a:r>
            <a:r>
              <a:rPr lang="en-US" dirty="0" smtClean="0"/>
              <a:t>do </a:t>
            </a:r>
            <a:r>
              <a:rPr lang="en-US" dirty="0" err="1" smtClean="0"/>
              <a:t>proračunate</a:t>
            </a:r>
            <a:r>
              <a:rPr lang="en-US" dirty="0" smtClean="0"/>
              <a:t> temperature 350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</a:p>
          <a:p>
            <a:r>
              <a:rPr lang="en-US" dirty="0" err="1" smtClean="0"/>
              <a:t>Čelici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Posude</a:t>
            </a:r>
            <a:r>
              <a:rPr lang="en-US" dirty="0" smtClean="0"/>
              <a:t> pod </a:t>
            </a:r>
            <a:r>
              <a:rPr lang="en-US" dirty="0" err="1" smtClean="0"/>
              <a:t>pritiskom</a:t>
            </a:r>
            <a:r>
              <a:rPr lang="en-US" dirty="0" smtClean="0"/>
              <a:t> (P235GH, P265GH, P295GH, P355GH, P275NH, P355NH,…)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Cevi</a:t>
            </a:r>
            <a:r>
              <a:rPr lang="en-US" dirty="0" smtClean="0"/>
              <a:t> –</a:t>
            </a:r>
            <a:r>
              <a:rPr lang="en-US" dirty="0" err="1" smtClean="0"/>
              <a:t>bešavne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šavne</a:t>
            </a:r>
            <a:r>
              <a:rPr lang="en-US" dirty="0" smtClean="0"/>
              <a:t>/</a:t>
            </a:r>
            <a:r>
              <a:rPr lang="en-US" dirty="0" err="1" smtClean="0"/>
              <a:t>zavarene</a:t>
            </a:r>
            <a:r>
              <a:rPr lang="en-US" dirty="0" smtClean="0"/>
              <a:t> </a:t>
            </a:r>
            <a:r>
              <a:rPr lang="en-US" dirty="0" err="1" smtClean="0"/>
              <a:t>cevi</a:t>
            </a:r>
            <a:r>
              <a:rPr lang="en-US" dirty="0" smtClean="0"/>
              <a:t> (P195, P235, P355, St 35.8, St 45.8,…)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Kovane</a:t>
            </a:r>
            <a:r>
              <a:rPr lang="en-US" dirty="0" smtClean="0"/>
              <a:t> </a:t>
            </a:r>
            <a:r>
              <a:rPr lang="en-US" dirty="0" err="1" smtClean="0"/>
              <a:t>delove</a:t>
            </a:r>
            <a:r>
              <a:rPr lang="en-US" dirty="0" smtClean="0"/>
              <a:t> (C22.8, P295GH/17Mn4, 20Mn5</a:t>
            </a:r>
            <a:r>
              <a:rPr lang="en-US" dirty="0" smtClean="0"/>
              <a:t>,…)</a:t>
            </a:r>
          </a:p>
          <a:p>
            <a:pPr marL="514350" indent="-514350">
              <a:buNone/>
            </a:pPr>
            <a:r>
              <a:rPr lang="en-US" dirty="0" err="1" smtClean="0"/>
              <a:t>Primena</a:t>
            </a:r>
            <a:r>
              <a:rPr lang="en-US" dirty="0" smtClean="0"/>
              <a:t>: </a:t>
            </a:r>
            <a:r>
              <a:rPr lang="en-US" dirty="0" err="1" smtClean="0"/>
              <a:t>cevi</a:t>
            </a:r>
            <a:r>
              <a:rPr lang="en-US" dirty="0" smtClean="0"/>
              <a:t>, </a:t>
            </a:r>
            <a:r>
              <a:rPr lang="en-US" dirty="0" err="1" smtClean="0"/>
              <a:t>kolektori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kotlovima</a:t>
            </a:r>
            <a:r>
              <a:rPr lang="en-US" dirty="0" smtClean="0"/>
              <a:t>,…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</a:t>
            </a:r>
            <a:r>
              <a:rPr lang="en-US" dirty="0" err="1" smtClean="0"/>
              <a:t>egirani</a:t>
            </a:r>
            <a:r>
              <a:rPr lang="en-US" dirty="0" smtClean="0"/>
              <a:t> </a:t>
            </a:r>
            <a:r>
              <a:rPr lang="en-US" dirty="0" err="1" smtClean="0"/>
              <a:t>čelici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Otpornost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puzanje</a:t>
            </a:r>
            <a:r>
              <a:rPr lang="en-US" dirty="0" smtClean="0"/>
              <a:t> se </a:t>
            </a:r>
            <a:r>
              <a:rPr lang="en-US" dirty="0" err="1" smtClean="0"/>
              <a:t>zasniva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otpornosti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koroziju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nerđajućih</a:t>
            </a:r>
            <a:r>
              <a:rPr lang="en-US" dirty="0" smtClean="0"/>
              <a:t> </a:t>
            </a:r>
            <a:r>
              <a:rPr lang="en-US" dirty="0" err="1" smtClean="0"/>
              <a:t>čelika</a:t>
            </a:r>
            <a:r>
              <a:rPr lang="en-US" dirty="0" smtClean="0"/>
              <a:t>, </a:t>
            </a:r>
            <a:r>
              <a:rPr lang="en-US" dirty="0" err="1" smtClean="0"/>
              <a:t>sadrže</a:t>
            </a:r>
            <a:r>
              <a:rPr lang="en-US" dirty="0" smtClean="0"/>
              <a:t> Mo, </a:t>
            </a:r>
            <a:r>
              <a:rPr lang="en-US" dirty="0" err="1" smtClean="0"/>
              <a:t>Mn</a:t>
            </a:r>
            <a:r>
              <a:rPr lang="en-US" dirty="0" smtClean="0"/>
              <a:t>, Ni </a:t>
            </a:r>
            <a:r>
              <a:rPr lang="en-US" dirty="0" err="1" smtClean="0"/>
              <a:t>čime</a:t>
            </a:r>
            <a:r>
              <a:rPr lang="en-US" dirty="0" smtClean="0"/>
              <a:t> se </a:t>
            </a:r>
            <a:r>
              <a:rPr lang="en-US" dirty="0" err="1" smtClean="0"/>
              <a:t>ojačava</a:t>
            </a:r>
            <a:r>
              <a:rPr lang="en-US" dirty="0" smtClean="0"/>
              <a:t> </a:t>
            </a:r>
            <a:r>
              <a:rPr lang="en-US" dirty="0" err="1" smtClean="0"/>
              <a:t>čvrstog</a:t>
            </a:r>
            <a:r>
              <a:rPr lang="en-US" dirty="0" smtClean="0"/>
              <a:t> </a:t>
            </a:r>
            <a:r>
              <a:rPr lang="en-US" dirty="0" err="1" smtClean="0"/>
              <a:t>rastvora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otežavanje</a:t>
            </a:r>
            <a:r>
              <a:rPr lang="en-US" dirty="0" smtClean="0"/>
              <a:t> </a:t>
            </a:r>
            <a:r>
              <a:rPr lang="en-US" dirty="0" err="1" smtClean="0"/>
              <a:t>kretanja</a:t>
            </a:r>
            <a:r>
              <a:rPr lang="en-US" dirty="0" smtClean="0"/>
              <a:t> </a:t>
            </a:r>
            <a:r>
              <a:rPr lang="en-US" dirty="0" err="1" smtClean="0"/>
              <a:t>karbida</a:t>
            </a:r>
            <a:r>
              <a:rPr lang="en-US" dirty="0" smtClean="0"/>
              <a:t>, </a:t>
            </a:r>
            <a:r>
              <a:rPr lang="en-US" dirty="0" err="1" smtClean="0"/>
              <a:t>dislokacija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širenje</a:t>
            </a:r>
            <a:r>
              <a:rPr lang="en-US" dirty="0" smtClean="0"/>
              <a:t> </a:t>
            </a:r>
            <a:r>
              <a:rPr lang="en-US" dirty="0" err="1" smtClean="0"/>
              <a:t>mikrošupljina</a:t>
            </a:r>
            <a:r>
              <a:rPr lang="en-US" dirty="0" smtClean="0"/>
              <a:t>, </a:t>
            </a:r>
            <a:r>
              <a:rPr lang="en-US" dirty="0" err="1" smtClean="0"/>
              <a:t>karbidi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 Cr (Cr</a:t>
            </a:r>
            <a:r>
              <a:rPr lang="en-US" baseline="-25000" dirty="0" smtClean="0"/>
              <a:t>23</a:t>
            </a:r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r>
              <a:rPr lang="en-US" dirty="0" smtClean="0"/>
              <a:t>)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talozi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V, </a:t>
            </a:r>
            <a:r>
              <a:rPr lang="en-US" dirty="0" err="1" smtClean="0"/>
              <a:t>Nb</a:t>
            </a:r>
            <a:r>
              <a:rPr lang="en-US" dirty="0" smtClean="0"/>
              <a:t> ((</a:t>
            </a:r>
            <a:r>
              <a:rPr lang="en-US" dirty="0" err="1" smtClean="0"/>
              <a:t>V,Nb</a:t>
            </a:r>
            <a:r>
              <a:rPr lang="en-US" dirty="0" smtClean="0"/>
              <a:t>)</a:t>
            </a:r>
            <a:r>
              <a:rPr lang="en-US" dirty="0" smtClean="0"/>
              <a:t>(C,N)) </a:t>
            </a:r>
            <a:r>
              <a:rPr lang="en-US" dirty="0" err="1" smtClean="0"/>
              <a:t>povećavaju</a:t>
            </a:r>
            <a:r>
              <a:rPr lang="en-US" dirty="0" smtClean="0"/>
              <a:t> </a:t>
            </a:r>
            <a:r>
              <a:rPr lang="en-US" dirty="0" err="1" smtClean="0"/>
              <a:t>otpornost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puzanje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Upotreba</a:t>
            </a:r>
            <a:r>
              <a:rPr lang="en-US" dirty="0" smtClean="0"/>
              <a:t> </a:t>
            </a:r>
            <a:r>
              <a:rPr lang="en-US" dirty="0" smtClean="0"/>
              <a:t>do </a:t>
            </a:r>
            <a:r>
              <a:rPr lang="en-US" dirty="0" err="1" smtClean="0"/>
              <a:t>proračunate</a:t>
            </a:r>
            <a:r>
              <a:rPr lang="en-US" dirty="0" smtClean="0"/>
              <a:t> temperature </a:t>
            </a:r>
            <a:r>
              <a:rPr lang="en-US" dirty="0" smtClean="0"/>
              <a:t>600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  <a:endParaRPr lang="en-US" dirty="0" smtClean="0"/>
          </a:p>
          <a:p>
            <a:r>
              <a:rPr lang="en-US" dirty="0" err="1" smtClean="0"/>
              <a:t>Čelici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Posude</a:t>
            </a:r>
            <a:r>
              <a:rPr lang="en-US" dirty="0" smtClean="0"/>
              <a:t> pod </a:t>
            </a:r>
            <a:r>
              <a:rPr lang="en-US" dirty="0" err="1" smtClean="0"/>
              <a:t>pritiskom</a:t>
            </a:r>
            <a:r>
              <a:rPr lang="en-US" dirty="0" smtClean="0"/>
              <a:t> </a:t>
            </a:r>
            <a:r>
              <a:rPr lang="en-US" dirty="0" smtClean="0"/>
              <a:t>(16Mo3,13CrMo4-5,…)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Cevi</a:t>
            </a:r>
            <a:r>
              <a:rPr lang="en-US" dirty="0" smtClean="0"/>
              <a:t> –</a:t>
            </a:r>
            <a:r>
              <a:rPr lang="en-US" dirty="0" err="1" smtClean="0"/>
              <a:t>bešavne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šavne</a:t>
            </a:r>
            <a:r>
              <a:rPr lang="en-US" dirty="0" smtClean="0"/>
              <a:t>/</a:t>
            </a:r>
            <a:r>
              <a:rPr lang="en-US" dirty="0" err="1" smtClean="0"/>
              <a:t>zavarene</a:t>
            </a:r>
            <a:r>
              <a:rPr lang="en-US" dirty="0" smtClean="0"/>
              <a:t> </a:t>
            </a:r>
            <a:r>
              <a:rPr lang="en-US" dirty="0" err="1" smtClean="0"/>
              <a:t>cevi</a:t>
            </a:r>
            <a:r>
              <a:rPr lang="en-US" dirty="0" smtClean="0"/>
              <a:t> </a:t>
            </a:r>
            <a:r>
              <a:rPr lang="en-US" dirty="0" smtClean="0"/>
              <a:t>(15Mo3,</a:t>
            </a:r>
            <a:r>
              <a:rPr lang="en-US" dirty="0" smtClean="0"/>
              <a:t> </a:t>
            </a:r>
            <a:r>
              <a:rPr lang="en-US" dirty="0" smtClean="0"/>
              <a:t>X20CrMoV12-1, 8MoB4,20CrMoV13-5-5,X11CrMo9-1X20CrMoNiV11-1,…)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Kovane</a:t>
            </a:r>
            <a:r>
              <a:rPr lang="en-US" dirty="0" smtClean="0"/>
              <a:t> </a:t>
            </a:r>
            <a:r>
              <a:rPr lang="en-US" dirty="0" err="1" smtClean="0"/>
              <a:t>delove</a:t>
            </a:r>
            <a:r>
              <a:rPr lang="en-US" dirty="0" smtClean="0"/>
              <a:t> </a:t>
            </a:r>
            <a:r>
              <a:rPr lang="en-US" dirty="0" smtClean="0"/>
              <a:t>(15Mo3, 13CrMo4, 10CrMo9-10, X20CrMoV12-1,…)</a:t>
            </a:r>
          </a:p>
          <a:p>
            <a:pPr marL="514350" indent="-514350">
              <a:buNone/>
            </a:pPr>
            <a:r>
              <a:rPr lang="en-US" dirty="0" err="1" smtClean="0"/>
              <a:t>Primena</a:t>
            </a:r>
            <a:r>
              <a:rPr lang="en-US" dirty="0" smtClean="0"/>
              <a:t>: </a:t>
            </a:r>
            <a:r>
              <a:rPr lang="en-US" dirty="0" err="1" smtClean="0"/>
              <a:t>plamene</a:t>
            </a:r>
            <a:r>
              <a:rPr lang="en-US" dirty="0" smtClean="0"/>
              <a:t> </a:t>
            </a:r>
            <a:r>
              <a:rPr lang="en-US" dirty="0" err="1" smtClean="0"/>
              <a:t>cevi</a:t>
            </a:r>
            <a:r>
              <a:rPr lang="en-US" dirty="0" smtClean="0"/>
              <a:t>, </a:t>
            </a:r>
            <a:r>
              <a:rPr lang="en-US" dirty="0" err="1" smtClean="0"/>
              <a:t>gorionici</a:t>
            </a:r>
            <a:r>
              <a:rPr lang="en-US" dirty="0" smtClean="0"/>
              <a:t>, </a:t>
            </a:r>
            <a:r>
              <a:rPr lang="en-US" dirty="0" err="1" smtClean="0"/>
              <a:t>kolektori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parnim</a:t>
            </a:r>
            <a:r>
              <a:rPr lang="en-US" dirty="0" smtClean="0"/>
              <a:t> </a:t>
            </a:r>
            <a:r>
              <a:rPr lang="en-US" dirty="0" err="1" smtClean="0"/>
              <a:t>kotlovima</a:t>
            </a:r>
            <a:r>
              <a:rPr lang="en-US" dirty="0" smtClean="0"/>
              <a:t>…</a:t>
            </a:r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Austenitni</a:t>
            </a:r>
            <a:r>
              <a:rPr lang="en-US" dirty="0" smtClean="0"/>
              <a:t> </a:t>
            </a:r>
            <a:r>
              <a:rPr lang="en-US" dirty="0" err="1" smtClean="0"/>
              <a:t>legirani</a:t>
            </a:r>
            <a:r>
              <a:rPr lang="en-US" dirty="0" smtClean="0"/>
              <a:t> </a:t>
            </a:r>
            <a:r>
              <a:rPr lang="en-US" dirty="0" err="1" smtClean="0"/>
              <a:t>čelici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Otpornost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puzanje</a:t>
            </a:r>
            <a:r>
              <a:rPr lang="en-US" dirty="0" smtClean="0"/>
              <a:t> se </a:t>
            </a:r>
            <a:r>
              <a:rPr lang="en-US" dirty="0" err="1" smtClean="0"/>
              <a:t>zasniva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otpornosti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koroziju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nerđajućih</a:t>
            </a:r>
            <a:r>
              <a:rPr lang="en-US" dirty="0" smtClean="0"/>
              <a:t> </a:t>
            </a:r>
            <a:r>
              <a:rPr lang="en-US" dirty="0" err="1" smtClean="0"/>
              <a:t>čelika</a:t>
            </a:r>
            <a:r>
              <a:rPr lang="en-US" dirty="0" smtClean="0"/>
              <a:t>, Ti </a:t>
            </a:r>
            <a:r>
              <a:rPr lang="en-US" dirty="0" err="1" smtClean="0"/>
              <a:t>i</a:t>
            </a:r>
            <a:r>
              <a:rPr lang="en-US" dirty="0" smtClean="0"/>
              <a:t> Ni </a:t>
            </a:r>
            <a:r>
              <a:rPr lang="en-US" dirty="0" err="1" smtClean="0"/>
              <a:t>stvaraju</a:t>
            </a:r>
            <a:r>
              <a:rPr lang="en-US" dirty="0" smtClean="0"/>
              <a:t> </a:t>
            </a:r>
            <a:r>
              <a:rPr lang="en-US" dirty="0" err="1" smtClean="0"/>
              <a:t>karbide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nitride, Mo </a:t>
            </a:r>
            <a:r>
              <a:rPr lang="en-US" dirty="0" err="1" smtClean="0"/>
              <a:t>i</a:t>
            </a:r>
            <a:r>
              <a:rPr lang="en-US" dirty="0" smtClean="0"/>
              <a:t> W </a:t>
            </a:r>
            <a:r>
              <a:rPr lang="en-US" dirty="0" err="1" smtClean="0"/>
              <a:t>rastvarajuće</a:t>
            </a:r>
            <a:r>
              <a:rPr lang="en-US" dirty="0" smtClean="0"/>
              <a:t> </a:t>
            </a:r>
            <a:r>
              <a:rPr lang="en-US" dirty="0" err="1" smtClean="0"/>
              <a:t>ojačavaju</a:t>
            </a:r>
            <a:r>
              <a:rPr lang="en-US" dirty="0" smtClean="0"/>
              <a:t>, </a:t>
            </a:r>
            <a:r>
              <a:rPr lang="en-US" dirty="0" err="1" smtClean="0"/>
              <a:t>Nb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V </a:t>
            </a:r>
            <a:r>
              <a:rPr lang="en-US" dirty="0" err="1" smtClean="0"/>
              <a:t>stvaraju</a:t>
            </a:r>
            <a:r>
              <a:rPr lang="en-US" dirty="0" smtClean="0"/>
              <a:t> </a:t>
            </a:r>
            <a:r>
              <a:rPr lang="en-US" dirty="0" err="1" smtClean="0"/>
              <a:t>taloge</a:t>
            </a:r>
            <a:endParaRPr lang="en-US" dirty="0" smtClean="0"/>
          </a:p>
          <a:p>
            <a:r>
              <a:rPr lang="en-US" dirty="0" err="1" smtClean="0"/>
              <a:t>Upotreba</a:t>
            </a:r>
            <a:r>
              <a:rPr lang="en-US" dirty="0" smtClean="0"/>
              <a:t> </a:t>
            </a:r>
            <a:r>
              <a:rPr lang="en-US" dirty="0" smtClean="0"/>
              <a:t>do 550-800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</a:p>
          <a:p>
            <a:r>
              <a:rPr lang="en-US" dirty="0" err="1" smtClean="0"/>
              <a:t>Ploče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kovani</a:t>
            </a:r>
            <a:r>
              <a:rPr lang="en-US" dirty="0" smtClean="0"/>
              <a:t> </a:t>
            </a:r>
            <a:r>
              <a:rPr lang="en-US" dirty="0" err="1" smtClean="0"/>
              <a:t>delovi</a:t>
            </a:r>
            <a:r>
              <a:rPr lang="en-US" dirty="0" smtClean="0"/>
              <a:t>: X6CrNi18-11, X3CrNiN18-11, X8CrNiTi18-10, X6CrNiMo17-13</a:t>
            </a:r>
            <a:r>
              <a:rPr lang="en-US" dirty="0" smtClean="0"/>
              <a:t>, X8CrNiNb16-13, X8CrNiMoVNb16-13…</a:t>
            </a:r>
          </a:p>
          <a:p>
            <a:pPr>
              <a:buFont typeface="Arial" charset="0"/>
              <a:buChar char="•"/>
            </a:pPr>
            <a:r>
              <a:rPr lang="en-US" dirty="0" err="1" smtClean="0"/>
              <a:t>Nedostaci</a:t>
            </a:r>
            <a:r>
              <a:rPr lang="en-US" dirty="0" smtClean="0"/>
              <a:t> u </a:t>
            </a:r>
            <a:r>
              <a:rPr lang="en-US" dirty="0" err="1" smtClean="0"/>
              <a:t>odnosu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legirane</a:t>
            </a:r>
            <a:r>
              <a:rPr lang="en-US" dirty="0" smtClean="0"/>
              <a:t> </a:t>
            </a:r>
            <a:r>
              <a:rPr lang="en-US" dirty="0" err="1" smtClean="0"/>
              <a:t>čelike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: </a:t>
            </a:r>
            <a:r>
              <a:rPr lang="en-US" dirty="0" err="1" smtClean="0"/>
              <a:t>niži</a:t>
            </a:r>
            <a:r>
              <a:rPr lang="en-US" dirty="0" smtClean="0"/>
              <a:t> </a:t>
            </a:r>
            <a:r>
              <a:rPr lang="en-US" dirty="0" err="1" smtClean="0"/>
              <a:t>koeficijent</a:t>
            </a:r>
            <a:r>
              <a:rPr lang="en-US" dirty="0" smtClean="0"/>
              <a:t> </a:t>
            </a:r>
            <a:r>
              <a:rPr lang="en-US" dirty="0" err="1" smtClean="0"/>
              <a:t>prenosa</a:t>
            </a:r>
            <a:r>
              <a:rPr lang="en-US" dirty="0" smtClean="0"/>
              <a:t> </a:t>
            </a:r>
            <a:r>
              <a:rPr lang="en-US" dirty="0" err="1" smtClean="0"/>
              <a:t>toplote</a:t>
            </a:r>
            <a:r>
              <a:rPr lang="en-US" dirty="0" smtClean="0"/>
              <a:t>, </a:t>
            </a:r>
            <a:r>
              <a:rPr lang="en-US" dirty="0" err="1" smtClean="0"/>
              <a:t>veći</a:t>
            </a:r>
            <a:r>
              <a:rPr lang="en-US" dirty="0" smtClean="0"/>
              <a:t> </a:t>
            </a:r>
            <a:r>
              <a:rPr lang="en-US" dirty="0" err="1" smtClean="0"/>
              <a:t>koeficijent</a:t>
            </a:r>
            <a:r>
              <a:rPr lang="en-US" dirty="0" smtClean="0"/>
              <a:t> </a:t>
            </a:r>
            <a:r>
              <a:rPr lang="en-US" dirty="0" err="1" smtClean="0"/>
              <a:t>toplotnog</a:t>
            </a:r>
            <a:r>
              <a:rPr lang="en-US" dirty="0" smtClean="0"/>
              <a:t> </a:t>
            </a:r>
            <a:r>
              <a:rPr lang="en-US" dirty="0" err="1" smtClean="0"/>
              <a:t>širenja</a:t>
            </a:r>
            <a:r>
              <a:rPr lang="en-US" dirty="0" smtClean="0"/>
              <a:t>, </a:t>
            </a:r>
            <a:r>
              <a:rPr lang="en-US" dirty="0" err="1" smtClean="0"/>
              <a:t>viša</a:t>
            </a:r>
            <a:r>
              <a:rPr lang="en-US" dirty="0" smtClean="0"/>
              <a:t> </a:t>
            </a:r>
            <a:r>
              <a:rPr lang="en-US" dirty="0" err="1" smtClean="0"/>
              <a:t>cena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Primena</a:t>
            </a:r>
            <a:r>
              <a:rPr lang="en-US" dirty="0" smtClean="0"/>
              <a:t>: </a:t>
            </a:r>
            <a:r>
              <a:rPr lang="en-US" dirty="0" err="1" smtClean="0"/>
              <a:t>turbinski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kompresorski</a:t>
            </a:r>
            <a:r>
              <a:rPr lang="en-US" dirty="0" smtClean="0"/>
              <a:t> </a:t>
            </a:r>
            <a:r>
              <a:rPr lang="en-US" dirty="0" err="1" smtClean="0"/>
              <a:t>diskovi</a:t>
            </a:r>
            <a:r>
              <a:rPr lang="en-US" dirty="0" smtClean="0"/>
              <a:t> </a:t>
            </a:r>
            <a:r>
              <a:rPr lang="en-US" dirty="0" err="1" smtClean="0"/>
              <a:t>mlaznih</a:t>
            </a:r>
            <a:r>
              <a:rPr lang="en-US" dirty="0" smtClean="0"/>
              <a:t> </a:t>
            </a:r>
            <a:r>
              <a:rPr lang="en-US" dirty="0" err="1" smtClean="0"/>
              <a:t>motora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gasnih</a:t>
            </a:r>
            <a:r>
              <a:rPr lang="en-US" dirty="0" smtClean="0"/>
              <a:t> </a:t>
            </a:r>
            <a:r>
              <a:rPr lang="en-US" dirty="0" err="1" smtClean="0"/>
              <a:t>turbina</a:t>
            </a:r>
            <a:r>
              <a:rPr lang="en-US" dirty="0" smtClean="0"/>
              <a:t>, </a:t>
            </a:r>
            <a:r>
              <a:rPr lang="en-US" dirty="0" err="1" smtClean="0"/>
              <a:t>komponente</a:t>
            </a:r>
            <a:r>
              <a:rPr lang="en-US" dirty="0" smtClean="0"/>
              <a:t> </a:t>
            </a:r>
            <a:r>
              <a:rPr lang="en-US" dirty="0" err="1" smtClean="0"/>
              <a:t>nuklearnih</a:t>
            </a:r>
            <a:r>
              <a:rPr lang="en-US" dirty="0" smtClean="0"/>
              <a:t> </a:t>
            </a:r>
            <a:r>
              <a:rPr lang="en-US" dirty="0" err="1" smtClean="0"/>
              <a:t>reaktora</a:t>
            </a:r>
            <a:r>
              <a:rPr lang="en-US" dirty="0" smtClean="0"/>
              <a:t>, </a:t>
            </a:r>
            <a:r>
              <a:rPr lang="en-US" dirty="0" err="1" smtClean="0"/>
              <a:t>oprema</a:t>
            </a:r>
            <a:r>
              <a:rPr lang="en-US" dirty="0" smtClean="0"/>
              <a:t> u </a:t>
            </a:r>
            <a:r>
              <a:rPr lang="en-US" dirty="0" err="1" smtClean="0"/>
              <a:t>petrohemijskoj</a:t>
            </a:r>
            <a:r>
              <a:rPr lang="en-US" dirty="0" smtClean="0"/>
              <a:t> </a:t>
            </a:r>
            <a:r>
              <a:rPr lang="en-US" dirty="0" err="1" smtClean="0"/>
              <a:t>industriji</a:t>
            </a:r>
            <a:r>
              <a:rPr lang="en-US" dirty="0" smtClean="0"/>
              <a:t>,...</a:t>
            </a:r>
            <a:endParaRPr lang="en-US" dirty="0" smtClean="0">
              <a:hlinkClick r:id="rId2"/>
            </a:endParaRP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r>
              <a:rPr lang="en-US" dirty="0" err="1" smtClean="0"/>
              <a:t>Hvala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pažnji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Materijali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njihovo</a:t>
            </a:r>
            <a:r>
              <a:rPr lang="en-US" dirty="0" smtClean="0"/>
              <a:t> </a:t>
            </a:r>
            <a:r>
              <a:rPr lang="en-US" dirty="0" err="1" smtClean="0"/>
              <a:t>ponašanje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zavarivanju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 </a:t>
            </a:r>
            <a:r>
              <a:rPr lang="en-US" dirty="0" err="1" smtClean="0"/>
              <a:t>energetici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procesnoj</a:t>
            </a:r>
            <a:r>
              <a:rPr lang="en-US" dirty="0" smtClean="0"/>
              <a:t> </a:t>
            </a:r>
            <a:r>
              <a:rPr lang="en-US" dirty="0" err="1" smtClean="0"/>
              <a:t>tehnici</a:t>
            </a:r>
            <a:r>
              <a:rPr lang="en-US" dirty="0" smtClean="0"/>
              <a:t>, </a:t>
            </a:r>
            <a:r>
              <a:rPr lang="en-US" dirty="0" err="1" smtClean="0"/>
              <a:t>dominantni</a:t>
            </a:r>
            <a:r>
              <a:rPr lang="en-US" dirty="0" smtClean="0"/>
              <a:t> </a:t>
            </a:r>
            <a:r>
              <a:rPr lang="en-US" dirty="0" err="1" smtClean="0"/>
              <a:t>materijali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čelici</a:t>
            </a:r>
            <a:r>
              <a:rPr lang="en-US" dirty="0" smtClean="0"/>
              <a:t> </a:t>
            </a:r>
            <a:r>
              <a:rPr lang="en-US" dirty="0" err="1" smtClean="0"/>
              <a:t>otporni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puzanje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1. </a:t>
            </a:r>
            <a:r>
              <a:rPr lang="en-US" dirty="0" err="1" smtClean="0"/>
              <a:t>Konstrukcioni</a:t>
            </a:r>
            <a:r>
              <a:rPr lang="en-US" dirty="0" smtClean="0"/>
              <a:t> </a:t>
            </a:r>
            <a:r>
              <a:rPr lang="en-US" dirty="0" err="1" smtClean="0"/>
              <a:t>čelici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Niskolegirani</a:t>
            </a:r>
            <a:r>
              <a:rPr lang="en-US" dirty="0" smtClean="0"/>
              <a:t> </a:t>
            </a:r>
            <a:r>
              <a:rPr lang="en-US" dirty="0" err="1" smtClean="0"/>
              <a:t>čelici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Austenitni</a:t>
            </a:r>
            <a:r>
              <a:rPr lang="en-US" dirty="0" smtClean="0"/>
              <a:t> </a:t>
            </a:r>
            <a:r>
              <a:rPr lang="en-US" dirty="0" err="1" smtClean="0"/>
              <a:t>legirani</a:t>
            </a:r>
            <a:r>
              <a:rPr lang="en-US" dirty="0" smtClean="0"/>
              <a:t> </a:t>
            </a:r>
            <a:r>
              <a:rPr lang="en-US" dirty="0" err="1" smtClean="0"/>
              <a:t>čelici</a:t>
            </a: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5105400" cy="4724399"/>
          </a:xfrm>
        </p:spPr>
        <p:txBody>
          <a:bodyPr>
            <a:normAutofit fontScale="92500" lnSpcReduction="20000"/>
          </a:bodyPr>
          <a:lstStyle/>
          <a:p>
            <a:r>
              <a:rPr lang="sr-Latn-CS" dirty="0" smtClean="0"/>
              <a:t>Puzanje je pojava plastične deformacije ispod napona tečenja pri povišenim temperaturama.</a:t>
            </a:r>
          </a:p>
          <a:p>
            <a:r>
              <a:rPr lang="sr-Latn-CS" dirty="0" smtClean="0"/>
              <a:t>Za pojavu puzanja potrebno je materijal podvrgnuti napon</a:t>
            </a:r>
            <a:r>
              <a:rPr lang="en-US" dirty="0" smtClean="0"/>
              <a:t>u</a:t>
            </a:r>
            <a:r>
              <a:rPr lang="sr-Latn-CS" dirty="0" smtClean="0"/>
              <a:t> (opterećenj</a:t>
            </a:r>
            <a:r>
              <a:rPr lang="en-US" dirty="0" smtClean="0"/>
              <a:t>u</a:t>
            </a:r>
            <a:r>
              <a:rPr lang="sr-Latn-CS" dirty="0" smtClean="0"/>
              <a:t>) i povišenoj temperaturi.</a:t>
            </a:r>
          </a:p>
          <a:p>
            <a:r>
              <a:rPr lang="sr-Latn-CS" dirty="0" smtClean="0"/>
              <a:t>Javlja se u kotlovima, gasnim turbinama, mlaznim motorima itd.</a:t>
            </a:r>
          </a:p>
          <a:p>
            <a:pPr>
              <a:buNone/>
            </a:pPr>
            <a:endParaRPr lang="sr-Latn-CS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79540" y="0"/>
            <a:ext cx="396446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0" y="2438400"/>
            <a:ext cx="3810000" cy="250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57800" y="4645026"/>
            <a:ext cx="38862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4343400" cy="1143000"/>
          </a:xfrm>
        </p:spPr>
        <p:txBody>
          <a:bodyPr/>
          <a:lstStyle/>
          <a:p>
            <a:r>
              <a:rPr lang="en-US" dirty="0" err="1" smtClean="0"/>
              <a:t>Puzanje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/>
              <a:t>K</a:t>
            </a:r>
            <a:r>
              <a:rPr lang="sr-Latn-CS" dirty="0" smtClean="0"/>
              <a:t>riva puzanja:</a:t>
            </a:r>
            <a:endParaRPr lang="sr-Latn-CS" dirty="0"/>
          </a:p>
        </p:txBody>
      </p:sp>
      <p:grpSp>
        <p:nvGrpSpPr>
          <p:cNvPr id="2" name="Group 19"/>
          <p:cNvGrpSpPr/>
          <p:nvPr/>
        </p:nvGrpSpPr>
        <p:grpSpPr>
          <a:xfrm>
            <a:off x="258633" y="1628103"/>
            <a:ext cx="8656767" cy="5229897"/>
            <a:chOff x="258633" y="1628103"/>
            <a:chExt cx="8656767" cy="5229897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5800" y="1628103"/>
              <a:ext cx="7924800" cy="4799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-615434" y="3388668"/>
              <a:ext cx="220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sz="2400" dirty="0" smtClean="0"/>
                <a:t>Deformacija</a:t>
              </a:r>
              <a:endParaRPr lang="sr-Latn-C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8600" y="6396335"/>
              <a:ext cx="220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sz="2400" dirty="0" smtClean="0"/>
                <a:t>Vreme</a:t>
              </a:r>
              <a:endParaRPr lang="sr-Latn-CS" sz="2400" dirty="0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3810000" y="4191000"/>
              <a:ext cx="10668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53200" y="5562600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dirty="0" smtClean="0">
                  <a:solidFill>
                    <a:schemeClr val="accent1"/>
                  </a:solidFill>
                </a:rPr>
                <a:t>Komponente kotla</a:t>
              </a:r>
              <a:endParaRPr lang="sr-Latn-CS" dirty="0">
                <a:solidFill>
                  <a:schemeClr val="accent1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4495800" y="4800600"/>
              <a:ext cx="2514600" cy="762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15"/>
            <p:cNvSpPr/>
            <p:nvPr/>
          </p:nvSpPr>
          <p:spPr>
            <a:xfrm>
              <a:off x="789709" y="2715491"/>
              <a:ext cx="1343891" cy="2937164"/>
            </a:xfrm>
            <a:custGeom>
              <a:avLst/>
              <a:gdLst>
                <a:gd name="connsiteX0" fmla="*/ 0 w 1343891"/>
                <a:gd name="connsiteY0" fmla="*/ 2937164 h 2937164"/>
                <a:gd name="connsiteX1" fmla="*/ 110836 w 1343891"/>
                <a:gd name="connsiteY1" fmla="*/ 2479964 h 2937164"/>
                <a:gd name="connsiteX2" fmla="*/ 263236 w 1343891"/>
                <a:gd name="connsiteY2" fmla="*/ 2175164 h 2937164"/>
                <a:gd name="connsiteX3" fmla="*/ 928255 w 1343891"/>
                <a:gd name="connsiteY3" fmla="*/ 1288473 h 2937164"/>
                <a:gd name="connsiteX4" fmla="*/ 1343891 w 1343891"/>
                <a:gd name="connsiteY4" fmla="*/ 0 h 2937164"/>
                <a:gd name="connsiteX5" fmla="*/ 1343891 w 1343891"/>
                <a:gd name="connsiteY5" fmla="*/ 0 h 293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3891" h="2937164">
                  <a:moveTo>
                    <a:pt x="0" y="2937164"/>
                  </a:moveTo>
                  <a:cubicBezTo>
                    <a:pt x="33481" y="2772064"/>
                    <a:pt x="66963" y="2606964"/>
                    <a:pt x="110836" y="2479964"/>
                  </a:cubicBezTo>
                  <a:cubicBezTo>
                    <a:pt x="154709" y="2352964"/>
                    <a:pt x="127000" y="2373746"/>
                    <a:pt x="263236" y="2175164"/>
                  </a:cubicBezTo>
                  <a:cubicBezTo>
                    <a:pt x="399472" y="1976582"/>
                    <a:pt x="748146" y="1651000"/>
                    <a:pt x="928255" y="1288473"/>
                  </a:cubicBezTo>
                  <a:cubicBezTo>
                    <a:pt x="1108364" y="925946"/>
                    <a:pt x="1343891" y="0"/>
                    <a:pt x="1343891" y="0"/>
                  </a:cubicBezTo>
                  <a:lnTo>
                    <a:pt x="1343891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66800" y="2057400"/>
              <a:ext cx="243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dirty="0" smtClean="0">
                  <a:solidFill>
                    <a:srgbClr val="FF0000"/>
                  </a:solidFill>
                </a:rPr>
                <a:t>Komponente mlaznih motora</a:t>
              </a:r>
              <a:endParaRPr lang="sr-Latn-CS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16200000" flipH="1">
              <a:off x="1295400" y="3048000"/>
              <a:ext cx="838200" cy="228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592763"/>
          </a:xfrm>
        </p:spPr>
        <p:txBody>
          <a:bodyPr/>
          <a:lstStyle/>
          <a:p>
            <a:r>
              <a:rPr lang="sr-Latn-CS" dirty="0" smtClean="0"/>
              <a:t>Način na koji se određuje mesto na kome je komponenta u II fazi:</a:t>
            </a:r>
            <a:endParaRPr lang="sr-Latn-C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708615"/>
            <a:ext cx="8305800" cy="499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rot="16200000">
            <a:off x="-874067" y="3388668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 smtClean="0"/>
              <a:t>Deformacija</a:t>
            </a:r>
            <a:endParaRPr lang="sr-Latn-C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779967" y="64725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 smtClean="0"/>
              <a:t>Vreme</a:t>
            </a:r>
            <a:endParaRPr lang="sr-Latn-C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5334000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dirty="0" smtClean="0"/>
              <a:t>mikroprsline</a:t>
            </a:r>
            <a:endParaRPr lang="sr-Latn-CS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4800600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dirty="0" smtClean="0"/>
              <a:t>mikroprsline</a:t>
            </a:r>
            <a:endParaRPr lang="sr-Latn-CS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5715000"/>
            <a:ext cx="152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dirty="0" smtClean="0"/>
              <a:t>orijentacija mikrošupljina</a:t>
            </a:r>
            <a:endParaRPr lang="sr-Latn-C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6324600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dirty="0" smtClean="0"/>
              <a:t>pojava mikrošupljina</a:t>
            </a:r>
            <a:endParaRPr lang="sr-Latn-CS" dirty="0"/>
          </a:p>
        </p:txBody>
      </p:sp>
      <p:sp>
        <p:nvSpPr>
          <p:cNvPr id="12" name="TextBox 11"/>
          <p:cNvSpPr txBox="1"/>
          <p:nvPr/>
        </p:nvSpPr>
        <p:spPr>
          <a:xfrm>
            <a:off x="7010400" y="1992868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CS" dirty="0" smtClean="0"/>
              <a:t>lom</a:t>
            </a:r>
            <a:endParaRPr lang="sr-Latn-C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447800" y="3733800"/>
            <a:ext cx="34290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8200" y="1295400"/>
            <a:ext cx="609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- kretanje dislokacija (klizanje po granicama zrna) izaziva razgradnju perlita (od prugastog u zrnati)</a:t>
            </a:r>
          </a:p>
          <a:p>
            <a:pPr>
              <a:buFontTx/>
              <a:buChar char="-"/>
            </a:pPr>
            <a:r>
              <a:rPr lang="sr-Latn-CS" dirty="0" smtClean="0"/>
              <a:t> karbid (cementit) iz perlita se pomera prema granicama zrna</a:t>
            </a:r>
          </a:p>
          <a:p>
            <a:pPr>
              <a:buFontTx/>
              <a:buChar char="-"/>
            </a:pPr>
            <a:r>
              <a:rPr lang="sr-Latn-CS" dirty="0" smtClean="0"/>
              <a:t> dalje kretanje dislokacija prema cementitu izaziva poniranje dislokacija i dekoheziju (stvaranje mikrošupljina)</a:t>
            </a:r>
          </a:p>
          <a:p>
            <a:pPr>
              <a:buFontTx/>
              <a:buChar char="-"/>
            </a:pPr>
            <a:r>
              <a:rPr lang="sr-Latn-CS" dirty="0" smtClean="0"/>
              <a:t> mikrošupljine se umnožavaju i međusobno spajaju</a:t>
            </a:r>
          </a:p>
          <a:p>
            <a:pPr>
              <a:buFontTx/>
              <a:buChar char="-"/>
            </a:pPr>
            <a:r>
              <a:rPr lang="sr-Latn-CS" dirty="0" smtClean="0"/>
              <a:t> stvaranje mikroprslina (III faza)</a:t>
            </a:r>
            <a:endParaRPr lang="sr-Latn-CS" dirty="0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4610100" y="36195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743200"/>
            <a:ext cx="2945642" cy="379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0" y="2743200"/>
            <a:ext cx="298938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89518" y="2743200"/>
            <a:ext cx="2954482" cy="382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76200"/>
            <a:ext cx="297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Klasa</a:t>
            </a:r>
            <a:r>
              <a:rPr lang="en-US" sz="2400" dirty="0" smtClean="0"/>
              <a:t> 1</a:t>
            </a:r>
          </a:p>
          <a:p>
            <a:endParaRPr lang="en-US" sz="2400" dirty="0" smtClean="0"/>
          </a:p>
          <a:p>
            <a:r>
              <a:rPr lang="en-US" sz="2400" dirty="0" smtClean="0"/>
              <a:t>- </a:t>
            </a:r>
            <a:r>
              <a:rPr lang="en-US" sz="2400" dirty="0" err="1" smtClean="0"/>
              <a:t>materijal</a:t>
            </a:r>
            <a:r>
              <a:rPr lang="en-US" sz="2400" dirty="0" smtClean="0"/>
              <a:t> </a:t>
            </a:r>
            <a:r>
              <a:rPr lang="en-US" sz="2400" dirty="0" err="1" smtClean="0"/>
              <a:t>relativno</a:t>
            </a:r>
            <a:r>
              <a:rPr lang="en-US" sz="2400" dirty="0" smtClean="0"/>
              <a:t> </a:t>
            </a:r>
            <a:r>
              <a:rPr lang="en-US" sz="2400" dirty="0" err="1" smtClean="0"/>
              <a:t>kratko</a:t>
            </a:r>
            <a:r>
              <a:rPr lang="en-US" sz="2400" dirty="0" smtClean="0"/>
              <a:t> </a:t>
            </a:r>
            <a:r>
              <a:rPr lang="en-US" sz="2400" dirty="0" err="1" smtClean="0"/>
              <a:t>izložen</a:t>
            </a:r>
            <a:r>
              <a:rPr lang="en-US" sz="2400" dirty="0" smtClean="0"/>
              <a:t> </a:t>
            </a:r>
            <a:r>
              <a:rPr lang="en-US" sz="2400" dirty="0" err="1" smtClean="0"/>
              <a:t>puzanju</a:t>
            </a:r>
            <a:endParaRPr lang="en-US" sz="2400" dirty="0" smtClean="0"/>
          </a:p>
          <a:p>
            <a:r>
              <a:rPr lang="en-US" sz="2400" dirty="0" smtClean="0"/>
              <a:t>- </a:t>
            </a:r>
            <a:r>
              <a:rPr lang="en-US" sz="2400" dirty="0" err="1" smtClean="0"/>
              <a:t>bez</a:t>
            </a:r>
            <a:r>
              <a:rPr lang="en-US" sz="2400" dirty="0" smtClean="0"/>
              <a:t> </a:t>
            </a:r>
            <a:r>
              <a:rPr lang="en-US" sz="2400" dirty="0" err="1" smtClean="0"/>
              <a:t>defekata</a:t>
            </a:r>
            <a:r>
              <a:rPr lang="sr-Latn-CS" sz="2400" dirty="0" smtClean="0"/>
              <a:t>, prugasti perlit izmenjen u zrnasti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76200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Klasa</a:t>
            </a:r>
            <a:r>
              <a:rPr lang="en-US" sz="2400" dirty="0" smtClean="0"/>
              <a:t> 2a</a:t>
            </a:r>
          </a:p>
          <a:p>
            <a:endParaRPr lang="en-US" sz="2400" dirty="0" smtClean="0"/>
          </a:p>
          <a:p>
            <a:r>
              <a:rPr lang="en-US" sz="2400" dirty="0" smtClean="0"/>
              <a:t>- </a:t>
            </a:r>
            <a:r>
              <a:rPr lang="en-US" sz="2400" dirty="0" err="1" smtClean="0"/>
              <a:t>materijal</a:t>
            </a:r>
            <a:r>
              <a:rPr lang="en-US" sz="2400" dirty="0" smtClean="0"/>
              <a:t>  </a:t>
            </a:r>
            <a:r>
              <a:rPr lang="en-US" sz="2400" dirty="0" err="1" smtClean="0"/>
              <a:t>izložen</a:t>
            </a:r>
            <a:r>
              <a:rPr lang="en-US" sz="2400" dirty="0" smtClean="0"/>
              <a:t> </a:t>
            </a:r>
            <a:r>
              <a:rPr lang="en-US" sz="2400" dirty="0" err="1" smtClean="0"/>
              <a:t>puzanju</a:t>
            </a:r>
            <a:endParaRPr lang="en-US" sz="2400" dirty="0" smtClean="0"/>
          </a:p>
          <a:p>
            <a:r>
              <a:rPr lang="en-US" sz="2400" dirty="0" smtClean="0"/>
              <a:t>- </a:t>
            </a:r>
            <a:r>
              <a:rPr lang="en-US" sz="2400" dirty="0" err="1" smtClean="0"/>
              <a:t>pojava</a:t>
            </a:r>
            <a:r>
              <a:rPr lang="en-US" sz="2400" dirty="0" smtClean="0"/>
              <a:t> </a:t>
            </a:r>
            <a:r>
              <a:rPr lang="en-US" sz="2400" dirty="0" err="1" smtClean="0"/>
              <a:t>mikrošupljina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65544"/>
            <a:ext cx="297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Klasa</a:t>
            </a:r>
            <a:r>
              <a:rPr lang="en-US" sz="2400" dirty="0" smtClean="0"/>
              <a:t> 2b</a:t>
            </a:r>
          </a:p>
          <a:p>
            <a:endParaRPr lang="en-US" sz="2400" dirty="0" smtClean="0"/>
          </a:p>
          <a:p>
            <a:r>
              <a:rPr lang="en-US" sz="2400" dirty="0" smtClean="0"/>
              <a:t>- </a:t>
            </a:r>
            <a:r>
              <a:rPr lang="en-US" sz="2400" dirty="0" err="1" smtClean="0"/>
              <a:t>materijal</a:t>
            </a:r>
            <a:r>
              <a:rPr lang="en-US" sz="2400" dirty="0" smtClean="0"/>
              <a:t>  </a:t>
            </a:r>
            <a:r>
              <a:rPr lang="en-US" sz="2400" dirty="0" err="1" smtClean="0"/>
              <a:t>izložen</a:t>
            </a:r>
            <a:r>
              <a:rPr lang="en-US" sz="2400" dirty="0" smtClean="0"/>
              <a:t> </a:t>
            </a:r>
            <a:r>
              <a:rPr lang="en-US" sz="2400" dirty="0" err="1" smtClean="0"/>
              <a:t>puzanju</a:t>
            </a:r>
            <a:r>
              <a:rPr lang="en-US" sz="2400" dirty="0" smtClean="0"/>
              <a:t> </a:t>
            </a:r>
            <a:r>
              <a:rPr lang="en-US" sz="2400" dirty="0" err="1" smtClean="0"/>
              <a:t>značajno</a:t>
            </a:r>
            <a:r>
              <a:rPr lang="en-US" sz="2400" dirty="0" smtClean="0"/>
              <a:t> </a:t>
            </a:r>
            <a:r>
              <a:rPr lang="en-US" sz="2400" dirty="0" err="1" smtClean="0"/>
              <a:t>vreme</a:t>
            </a:r>
            <a:endParaRPr lang="en-US" sz="2400" dirty="0" smtClean="0"/>
          </a:p>
          <a:p>
            <a:r>
              <a:rPr lang="en-US" sz="2400" dirty="0" smtClean="0"/>
              <a:t>- </a:t>
            </a:r>
            <a:r>
              <a:rPr lang="en-US" sz="2400" dirty="0" err="1" smtClean="0"/>
              <a:t>pojava</a:t>
            </a:r>
            <a:r>
              <a:rPr lang="en-US" sz="2400" dirty="0" smtClean="0"/>
              <a:t> </a:t>
            </a:r>
            <a:r>
              <a:rPr lang="en-US" sz="2400" dirty="0" err="1" smtClean="0"/>
              <a:t>mikrošupljina</a:t>
            </a:r>
            <a:r>
              <a:rPr lang="en-US" sz="2400" dirty="0" smtClean="0"/>
              <a:t> </a:t>
            </a:r>
            <a:r>
              <a:rPr lang="en-US" sz="2400" dirty="0" err="1" smtClean="0"/>
              <a:t>koje</a:t>
            </a:r>
            <a:r>
              <a:rPr lang="en-US" sz="2400" dirty="0" smtClean="0"/>
              <a:t> </a:t>
            </a:r>
            <a:r>
              <a:rPr lang="en-US" sz="2400" dirty="0" err="1" smtClean="0"/>
              <a:t>nisu</a:t>
            </a:r>
            <a:r>
              <a:rPr lang="en-US" sz="2400" dirty="0" smtClean="0"/>
              <a:t> </a:t>
            </a:r>
            <a:r>
              <a:rPr lang="en-US" sz="2400" dirty="0" err="1" smtClean="0"/>
              <a:t>orijentisane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819400"/>
            <a:ext cx="3001818" cy="38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94182" y="2819400"/>
            <a:ext cx="3001818" cy="38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72201" y="2800350"/>
            <a:ext cx="29718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" y="152400"/>
            <a:ext cx="2667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Klasa</a:t>
            </a:r>
            <a:r>
              <a:rPr lang="en-US" sz="2400" dirty="0" smtClean="0"/>
              <a:t> 3a</a:t>
            </a:r>
          </a:p>
          <a:p>
            <a:endParaRPr lang="en-US" sz="2400" dirty="0" smtClean="0"/>
          </a:p>
          <a:p>
            <a:r>
              <a:rPr lang="en-US" sz="2400" dirty="0" smtClean="0"/>
              <a:t>- </a:t>
            </a:r>
            <a:r>
              <a:rPr lang="en-US" sz="2400" dirty="0" err="1" smtClean="0"/>
              <a:t>oštećenje</a:t>
            </a:r>
            <a:r>
              <a:rPr lang="en-US" sz="2400" dirty="0" smtClean="0"/>
              <a:t> </a:t>
            </a:r>
            <a:r>
              <a:rPr lang="en-US" sz="2400" dirty="0" err="1" smtClean="0"/>
              <a:t>materijala</a:t>
            </a:r>
            <a:endParaRPr lang="en-US" sz="2400" dirty="0" smtClean="0"/>
          </a:p>
          <a:p>
            <a:r>
              <a:rPr lang="en-US" sz="2400" dirty="0" smtClean="0"/>
              <a:t>- </a:t>
            </a:r>
            <a:r>
              <a:rPr lang="en-US" sz="2400" dirty="0" err="1" smtClean="0"/>
              <a:t>brojne</a:t>
            </a:r>
            <a:r>
              <a:rPr lang="en-US" sz="2400" dirty="0" smtClean="0"/>
              <a:t> </a:t>
            </a:r>
            <a:r>
              <a:rPr lang="en-US" sz="2400" dirty="0" err="1" smtClean="0"/>
              <a:t>orijentisane</a:t>
            </a:r>
            <a:r>
              <a:rPr lang="en-US" sz="2400" dirty="0" smtClean="0"/>
              <a:t> </a:t>
            </a:r>
            <a:r>
              <a:rPr lang="en-US" sz="2400" dirty="0" err="1" smtClean="0"/>
              <a:t>mikrošupljine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152400"/>
            <a:ext cx="2819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Klasa</a:t>
            </a:r>
            <a:r>
              <a:rPr lang="en-US" sz="2400" dirty="0" smtClean="0"/>
              <a:t> 3b</a:t>
            </a:r>
          </a:p>
          <a:p>
            <a:endParaRPr lang="en-US" sz="2400" dirty="0" smtClean="0"/>
          </a:p>
          <a:p>
            <a:r>
              <a:rPr lang="en-US" sz="2400" dirty="0" smtClean="0"/>
              <a:t>- </a:t>
            </a:r>
            <a:r>
              <a:rPr lang="en-US" sz="2400" dirty="0" err="1" smtClean="0"/>
              <a:t>značajno</a:t>
            </a:r>
            <a:r>
              <a:rPr lang="en-US" sz="2400" dirty="0" smtClean="0"/>
              <a:t> </a:t>
            </a:r>
            <a:r>
              <a:rPr lang="en-US" sz="2400" dirty="0" err="1" smtClean="0"/>
              <a:t>oštećenje</a:t>
            </a:r>
            <a:r>
              <a:rPr lang="en-US" sz="2400" dirty="0" smtClean="0"/>
              <a:t> </a:t>
            </a:r>
            <a:r>
              <a:rPr lang="en-US" sz="2400" dirty="0" err="1" smtClean="0"/>
              <a:t>materijala</a:t>
            </a:r>
            <a:endParaRPr lang="en-US" sz="2400" dirty="0" smtClean="0"/>
          </a:p>
          <a:p>
            <a:r>
              <a:rPr lang="en-US" sz="2400" dirty="0" smtClean="0"/>
              <a:t>- </a:t>
            </a:r>
            <a:r>
              <a:rPr lang="sr-Latn-CS" sz="2400" dirty="0" err="1" smtClean="0"/>
              <a:t>s</a:t>
            </a:r>
            <a:r>
              <a:rPr lang="en-US" sz="2400" dirty="0" err="1" smtClean="0"/>
              <a:t>pajanje</a:t>
            </a:r>
            <a:r>
              <a:rPr lang="en-US" sz="2400" dirty="0" smtClean="0"/>
              <a:t> </a:t>
            </a:r>
            <a:r>
              <a:rPr lang="en-US" sz="2400" dirty="0" err="1" smtClean="0"/>
              <a:t>mikrošupljina</a:t>
            </a:r>
            <a:r>
              <a:rPr lang="en-US" sz="2400" dirty="0" smtClean="0"/>
              <a:t>, </a:t>
            </a:r>
            <a:r>
              <a:rPr lang="en-US" sz="2400" dirty="0" err="1" smtClean="0"/>
              <a:t>razdvajanje</a:t>
            </a:r>
            <a:r>
              <a:rPr lang="en-US" sz="2400" dirty="0" smtClean="0"/>
              <a:t> </a:t>
            </a:r>
            <a:r>
              <a:rPr lang="en-US" sz="2400" dirty="0" err="1" smtClean="0"/>
              <a:t>ivica</a:t>
            </a:r>
            <a:r>
              <a:rPr lang="en-US" sz="2400" dirty="0" smtClean="0"/>
              <a:t> </a:t>
            </a:r>
            <a:r>
              <a:rPr lang="en-US" sz="2400" dirty="0" err="1" smtClean="0"/>
              <a:t>zrna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152400"/>
            <a:ext cx="281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Klasa</a:t>
            </a:r>
            <a:r>
              <a:rPr lang="en-US" sz="2400" dirty="0" smtClean="0"/>
              <a:t> 4</a:t>
            </a:r>
          </a:p>
          <a:p>
            <a:endParaRPr lang="en-US" sz="2400" dirty="0" smtClean="0"/>
          </a:p>
          <a:p>
            <a:r>
              <a:rPr lang="en-US" sz="2400" dirty="0" smtClean="0"/>
              <a:t>- </a:t>
            </a:r>
            <a:r>
              <a:rPr lang="en-US" sz="2400" dirty="0" err="1" smtClean="0"/>
              <a:t>značajno</a:t>
            </a:r>
            <a:r>
              <a:rPr lang="en-US" sz="2400" dirty="0" smtClean="0"/>
              <a:t> </a:t>
            </a:r>
            <a:r>
              <a:rPr lang="en-US" sz="2400" dirty="0" err="1" smtClean="0"/>
              <a:t>oštećenje</a:t>
            </a:r>
            <a:r>
              <a:rPr lang="en-US" sz="2400" dirty="0" smtClean="0"/>
              <a:t> </a:t>
            </a:r>
            <a:r>
              <a:rPr lang="en-US" sz="2400" dirty="0" err="1" smtClean="0"/>
              <a:t>materijala</a:t>
            </a:r>
            <a:endParaRPr lang="en-US" sz="2400" dirty="0" smtClean="0"/>
          </a:p>
          <a:p>
            <a:r>
              <a:rPr lang="en-US" sz="2400" dirty="0" smtClean="0"/>
              <a:t>- </a:t>
            </a:r>
            <a:r>
              <a:rPr lang="en-US" sz="2400" dirty="0" err="1" smtClean="0"/>
              <a:t>Mikroprsline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971800" y="0"/>
            <a:ext cx="1524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133600" y="914400"/>
            <a:ext cx="7620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*Priprema metalografskih uzoraka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Koristi se za metalografska ispitivanja, između ostalog i za ispitivanje stanja materijala u slučaju puzanja.</a:t>
            </a:r>
          </a:p>
          <a:p>
            <a:r>
              <a:rPr lang="sr-Latn-CS" dirty="0" smtClean="0"/>
              <a:t>Koriste se dve tehnike:</a:t>
            </a:r>
          </a:p>
          <a:p>
            <a:pPr>
              <a:buNone/>
            </a:pPr>
            <a:endParaRPr lang="sr-Latn-CS" dirty="0" smtClean="0"/>
          </a:p>
          <a:p>
            <a:pPr marL="514350" indent="-514350">
              <a:buAutoNum type="arabicPeriod"/>
            </a:pPr>
            <a:r>
              <a:rPr lang="sr-Latn-CS" dirty="0" smtClean="0"/>
              <a:t>Klasična priprema uzoraka sa isecanjem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Priprema replika (bez isecanja uzorka)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96000"/>
          </a:xfrm>
        </p:spPr>
        <p:txBody>
          <a:bodyPr>
            <a:normAutofit fontScale="92500" lnSpcReduction="10000"/>
          </a:bodyPr>
          <a:lstStyle/>
          <a:p>
            <a:r>
              <a:rPr lang="sr-Latn-CS" u="sng" dirty="0" smtClean="0"/>
              <a:t>Priprema replika</a:t>
            </a:r>
            <a:r>
              <a:rPr lang="sr-Latn-CS" dirty="0" smtClean="0"/>
              <a:t>: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Odabir mesta pripreme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Brušenje brusnim diskovima (iste granulacije kao kod klasične pripreme, obično do granulacije 600) montiranim na ručnu brusilicu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Poliranje (dijamantska pasta 6 i 1 </a:t>
            </a:r>
            <a:r>
              <a:rPr lang="sr-Latn-CS" dirty="0" smtClean="0">
                <a:sym typeface="Symbol"/>
              </a:rPr>
              <a:t>m</a:t>
            </a:r>
            <a:r>
              <a:rPr lang="sr-Latn-CS" dirty="0" smtClean="0"/>
              <a:t> sa uljem)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Nagrizanje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Uzimanje replike (postavljanjem plastične pločice u reagens ona omekšava, a nakon toga se prislanja na nagriženo mesto)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Skidanje plastične pločice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sr-Latn-CS" dirty="0" smtClean="0">
                <a:sym typeface="Symbol"/>
              </a:rPr>
              <a:t>Metalografsko ispitivanje “negativa” sa pločice na mikroskopu</a:t>
            </a:r>
            <a:endParaRPr lang="sr-Latn-C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712</Words>
  <Application>Microsoft Office PowerPoint</Application>
  <PresentationFormat>On-screen Show (4:3)</PresentationFormat>
  <Paragraphs>101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TEHNOLOGIJA MAŠINOGRADNJE</vt:lpstr>
      <vt:lpstr>Materijali i njihovo ponašanje pri zavarivanju</vt:lpstr>
      <vt:lpstr>Puzanje</vt:lpstr>
      <vt:lpstr>Slide 4</vt:lpstr>
      <vt:lpstr>Slide 5</vt:lpstr>
      <vt:lpstr>Slide 6</vt:lpstr>
      <vt:lpstr>Slide 7</vt:lpstr>
      <vt:lpstr>*Priprema metalografskih uzoraka</vt:lpstr>
      <vt:lpstr>Slide 9</vt:lpstr>
      <vt:lpstr>Slide 10</vt:lpstr>
      <vt:lpstr>Slide 11</vt:lpstr>
      <vt:lpstr>Konstrukcioni čelici</vt:lpstr>
      <vt:lpstr>Legirani čelici</vt:lpstr>
      <vt:lpstr>Austenitni legirani čelici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MAŠINOGRADNJE</dc:title>
  <dc:creator>sebastijan</dc:creator>
  <cp:lastModifiedBy>sebastijan</cp:lastModifiedBy>
  <cp:revision>21</cp:revision>
  <dcterms:created xsi:type="dcterms:W3CDTF">2015-03-08T09:03:26Z</dcterms:created>
  <dcterms:modified xsi:type="dcterms:W3CDTF">2015-03-08T16:21:47Z</dcterms:modified>
</cp:coreProperties>
</file>