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63" r:id="rId4"/>
    <p:sldId id="258" r:id="rId5"/>
    <p:sldId id="259" r:id="rId6"/>
    <p:sldId id="271" r:id="rId7"/>
    <p:sldId id="276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301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279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2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4781-0D27-4C3F-B128-785B39D03109}" type="datetimeFigureOut">
              <a:rPr lang="sr-Latn-CS" smtClean="0"/>
              <a:pPr/>
              <a:t>14.3.2015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D01C-4E84-41E9-8102-C026B8B9340E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TEHNOLOGIJA MAŠINOGRADNJE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Izrada plašta:</a:t>
            </a:r>
            <a:endParaRPr lang="sr-Latn-CS" dirty="0"/>
          </a:p>
        </p:txBody>
      </p:sp>
      <p:grpSp>
        <p:nvGrpSpPr>
          <p:cNvPr id="2" name="Group 10"/>
          <p:cNvGrpSpPr/>
          <p:nvPr/>
        </p:nvGrpSpPr>
        <p:grpSpPr>
          <a:xfrm>
            <a:off x="152400" y="1210076"/>
            <a:ext cx="6570831" cy="5514805"/>
            <a:chOff x="1343023" y="1210076"/>
            <a:chExt cx="6570831" cy="5514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 rot="60000">
              <a:off x="1343023" y="1210076"/>
              <a:ext cx="6570831" cy="5514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1600200" y="1295400"/>
              <a:ext cx="251460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52600" y="1371600"/>
              <a:ext cx="2362200" cy="2209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Brace 11"/>
          <p:cNvSpPr/>
          <p:nvPr/>
        </p:nvSpPr>
        <p:spPr>
          <a:xfrm>
            <a:off x="6629400" y="1371600"/>
            <a:ext cx="4572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Right Brace 12"/>
          <p:cNvSpPr/>
          <p:nvPr/>
        </p:nvSpPr>
        <p:spPr>
          <a:xfrm>
            <a:off x="6629400" y="4038600"/>
            <a:ext cx="4572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4" name="TextBox 13"/>
          <p:cNvSpPr txBox="1"/>
          <p:nvPr/>
        </p:nvSpPr>
        <p:spPr>
          <a:xfrm>
            <a:off x="7162800" y="243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d&gt;6mm</a:t>
            </a:r>
            <a:endParaRPr lang="sr-Latn-CS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d&lt;6mm</a:t>
            </a:r>
          </a:p>
          <a:p>
            <a:r>
              <a:rPr lang="en-US" dirty="0" smtClean="0"/>
              <a:t>l&gt;25-30 mm</a:t>
            </a:r>
            <a:endParaRPr lang="sr-Latn-C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Šema izrade krova u sekcijama: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Izrada krova sa rešetkastom konstrukcijom je složeno, pa se prešlo na alternativne konstrukcije:</a:t>
            </a:r>
            <a:endParaRPr lang="en-US" dirty="0" smtClean="0"/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Sa visećim krovom</a:t>
            </a:r>
          </a:p>
          <a:p>
            <a:pPr>
              <a:buFontTx/>
              <a:buChar char="-"/>
            </a:pPr>
            <a:r>
              <a:rPr lang="sr-Latn-CS" dirty="0" smtClean="0"/>
              <a:t>Sa sferičnim krovom</a:t>
            </a:r>
            <a:r>
              <a:rPr lang="en-US" dirty="0" smtClean="0"/>
              <a:t>/</a:t>
            </a:r>
            <a:r>
              <a:rPr lang="en-US" dirty="0" err="1" smtClean="0"/>
              <a:t>dnom</a:t>
            </a:r>
            <a:endParaRPr lang="sr-Latn-C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890397" y="1099381"/>
            <a:ext cx="3756060" cy="25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/>
          </a:bodyPr>
          <a:lstStyle/>
          <a:p>
            <a:r>
              <a:rPr lang="sr-Latn-CS" dirty="0" smtClean="0"/>
              <a:t>Rezervoari sa visećim </a:t>
            </a:r>
            <a:r>
              <a:rPr lang="sr-Latn-CS" dirty="0" smtClean="0"/>
              <a:t>krovom</a:t>
            </a:r>
            <a:r>
              <a:rPr lang="en-US" dirty="0" smtClean="0"/>
              <a:t> (</a:t>
            </a:r>
            <a:r>
              <a:rPr lang="en-US" dirty="0" err="1" smtClean="0"/>
              <a:t>oslanjanje</a:t>
            </a:r>
            <a:r>
              <a:rPr lang="en-US" dirty="0" smtClean="0"/>
              <a:t> </a:t>
            </a:r>
            <a:r>
              <a:rPr lang="en-US" dirty="0" err="1" smtClean="0"/>
              <a:t>krova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stub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plašt</a:t>
            </a:r>
            <a:r>
              <a:rPr lang="en-US" dirty="0" smtClean="0"/>
              <a:t>)</a:t>
            </a:r>
            <a:r>
              <a:rPr lang="sr-Latn-CS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sr-Latn-CS" dirty="0" smtClean="0"/>
              <a:t>Rezervoari sa sferičnim </a:t>
            </a:r>
            <a:r>
              <a:rPr lang="sr-Latn-CS" dirty="0" smtClean="0"/>
              <a:t>krovom</a:t>
            </a:r>
            <a:r>
              <a:rPr lang="en-US" dirty="0" smtClean="0"/>
              <a:t> (</a:t>
            </a:r>
            <a:r>
              <a:rPr lang="en-US" dirty="0" err="1" smtClean="0"/>
              <a:t>oslanjanje</a:t>
            </a:r>
            <a:r>
              <a:rPr lang="en-US" dirty="0" smtClean="0"/>
              <a:t> </a:t>
            </a:r>
            <a:r>
              <a:rPr lang="en-US" dirty="0" err="1" smtClean="0"/>
              <a:t>krova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plašt</a:t>
            </a:r>
            <a:r>
              <a:rPr lang="en-US" dirty="0" smtClean="0"/>
              <a:t>)</a:t>
            </a:r>
            <a:r>
              <a:rPr lang="sr-Latn-CS" dirty="0" smtClean="0"/>
              <a:t>:</a:t>
            </a: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b="9091"/>
          <a:stretch>
            <a:fillRect/>
          </a:stretch>
        </p:blipFill>
        <p:spPr bwMode="auto">
          <a:xfrm>
            <a:off x="1617616" y="1219199"/>
            <a:ext cx="2801984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t="5263"/>
          <a:stretch>
            <a:fillRect/>
          </a:stretch>
        </p:blipFill>
        <p:spPr bwMode="auto">
          <a:xfrm>
            <a:off x="4777563" y="838200"/>
            <a:ext cx="32996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000">
            <a:off x="1681510" y="4548360"/>
            <a:ext cx="2718321" cy="22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000">
            <a:off x="4899518" y="4205054"/>
            <a:ext cx="3079376" cy="26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Rezervoari sa sferičnim krovom i dnom:</a:t>
            </a:r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849943" y="1362749"/>
            <a:ext cx="4916462" cy="533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vertikanih rezervoara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sr-Latn-CS" dirty="0" smtClean="0"/>
              <a:t>Izrada plašta</a:t>
            </a:r>
          </a:p>
          <a:p>
            <a:r>
              <a:rPr lang="sr-Latn-CS" dirty="0" smtClean="0"/>
              <a:t>Izrada dna</a:t>
            </a:r>
          </a:p>
          <a:p>
            <a:r>
              <a:rPr lang="sr-Latn-CS" dirty="0" smtClean="0"/>
              <a:t>Izrada krova (sferičnog)=izrada danceta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sz="4000" dirty="0" smtClean="0"/>
              <a:t>Izrada plašta rezervoara: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Savijanjem u rolnu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Zavarivanje plašta iz jedne rolne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85000" lnSpcReduction="10000"/>
          </a:bodyPr>
          <a:lstStyle/>
          <a:p>
            <a:r>
              <a:rPr lang="sr-Latn-CS" b="1" dirty="0" smtClean="0"/>
              <a:t>Izrada plašta savijanjem u rolnu – šematski prikaz: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pPr marL="457200" indent="-457200">
              <a:buNone/>
            </a:pPr>
            <a:r>
              <a:rPr lang="sr-Latn-CS" sz="2000" dirty="0" smtClean="0"/>
              <a:t>1. Zavarivanje sa jedne strane</a:t>
            </a:r>
          </a:p>
          <a:p>
            <a:pPr marL="457200" indent="-457200">
              <a:buNone/>
            </a:pPr>
            <a:r>
              <a:rPr lang="sr-Latn-CS" sz="2000" dirty="0" smtClean="0"/>
              <a:t>2. Bubanj za okretanje plašta</a:t>
            </a:r>
          </a:p>
          <a:p>
            <a:pPr>
              <a:buNone/>
            </a:pPr>
            <a:r>
              <a:rPr lang="sr-Latn-CS" sz="2000" dirty="0" smtClean="0"/>
              <a:t>3. Zavarivanje sa druge strane</a:t>
            </a:r>
          </a:p>
          <a:p>
            <a:pPr>
              <a:buNone/>
            </a:pPr>
            <a:r>
              <a:rPr lang="sr-Latn-CS" sz="2000" dirty="0" smtClean="0"/>
              <a:t>4. Bubanj za namotavanje zavarenog plašta</a:t>
            </a:r>
          </a:p>
          <a:p>
            <a:pPr>
              <a:buNone/>
            </a:pPr>
            <a:r>
              <a:rPr lang="sr-Latn-CS" sz="2000" dirty="0" smtClean="0"/>
              <a:t>5. Plašt namotan u rolnu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890774" y="1724082"/>
            <a:ext cx="7154079" cy="31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Redosled montaže limova plašta: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180000">
            <a:off x="1499615" y="1309500"/>
            <a:ext cx="6486017" cy="4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Redosled izvođenja zavarenih spojeva: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sz="2400" dirty="0" smtClean="0"/>
          </a:p>
          <a:p>
            <a:r>
              <a:rPr lang="sr-Latn-CS" sz="2400" dirty="0" smtClean="0"/>
              <a:t>Prvo poprečni pa uzdužni šavovi</a:t>
            </a:r>
          </a:p>
          <a:p>
            <a:r>
              <a:rPr lang="sr-Latn-CS" sz="2400" dirty="0" smtClean="0"/>
              <a:t>Od debljih ka tanjim limovima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725682" y="900150"/>
            <a:ext cx="7139735" cy="463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b="1" dirty="0" smtClean="0"/>
              <a:t>Izrada plašta zavarivanjem iz jedne rolne: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143000" y="1676400"/>
            <a:ext cx="3886200" cy="48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17526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Pozicija 3:</a:t>
            </a:r>
          </a:p>
          <a:p>
            <a:endParaRPr lang="sr-Latn-CS" sz="2400" dirty="0" smtClean="0"/>
          </a:p>
          <a:p>
            <a:pPr marL="342900" indent="-342900">
              <a:buAutoNum type="arabicPeriod"/>
            </a:pPr>
            <a:r>
              <a:rPr lang="sr-Latn-CS" sz="2400" dirty="0" smtClean="0"/>
              <a:t>Zavarivanje (</a:t>
            </a:r>
            <a:r>
              <a:rPr lang="sr-Latn-CS" sz="2400" dirty="0" smtClean="0"/>
              <a:t>tačkasto</a:t>
            </a:r>
            <a:r>
              <a:rPr lang="en-US" sz="2400" dirty="0" smtClean="0"/>
              <a:t>, MAG</a:t>
            </a:r>
            <a:r>
              <a:rPr lang="sr-Latn-CS" sz="2400" dirty="0" smtClean="0"/>
              <a:t>)</a:t>
            </a:r>
            <a:endParaRPr lang="sr-Latn-CS" sz="2400" dirty="0" smtClean="0"/>
          </a:p>
          <a:p>
            <a:pPr marL="342900" indent="-342900">
              <a:buAutoNum type="arabicPeriod"/>
            </a:pPr>
            <a:r>
              <a:rPr lang="sr-Latn-CS" sz="2400" dirty="0" smtClean="0"/>
              <a:t>Plastična deformacija (pertlovanje):</a:t>
            </a:r>
            <a:endParaRPr lang="sr-Latn-C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562600" y="4267200"/>
            <a:ext cx="342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Izrada</a:t>
            </a:r>
            <a:r>
              <a:rPr lang="en-US" dirty="0" smtClean="0"/>
              <a:t> </a:t>
            </a:r>
            <a:r>
              <a:rPr lang="en-US" dirty="0" err="1" smtClean="0"/>
              <a:t>toplotne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procesne</a:t>
            </a:r>
            <a:r>
              <a:rPr lang="en-US" dirty="0" smtClean="0"/>
              <a:t> </a:t>
            </a:r>
            <a:r>
              <a:rPr lang="en-US" dirty="0" err="1" smtClean="0"/>
              <a:t>opreme</a:t>
            </a:r>
            <a:r>
              <a:rPr lang="en-US" dirty="0" smtClean="0"/>
              <a:t> </a:t>
            </a:r>
            <a:r>
              <a:rPr lang="en-US" dirty="0" err="1" smtClean="0"/>
              <a:t>zavarivanjem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err="1" smtClean="0"/>
              <a:t>Cevovodi</a:t>
            </a:r>
            <a:endParaRPr lang="en-US" dirty="0" smtClean="0"/>
          </a:p>
          <a:p>
            <a:r>
              <a:rPr lang="en-US" dirty="0" err="1" smtClean="0"/>
              <a:t>Rezervoari</a:t>
            </a:r>
            <a:endParaRPr lang="en-US" dirty="0" smtClean="0"/>
          </a:p>
          <a:p>
            <a:r>
              <a:rPr lang="en-US" dirty="0" err="1" smtClean="0"/>
              <a:t>Kotlovi</a:t>
            </a:r>
            <a:endParaRPr lang="en-US" dirty="0" smtClean="0"/>
          </a:p>
          <a:p>
            <a:r>
              <a:rPr lang="en-US" dirty="0" err="1" smtClean="0"/>
              <a:t>Posude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tankim</a:t>
            </a:r>
            <a:r>
              <a:rPr lang="en-US" dirty="0" smtClean="0"/>
              <a:t> </a:t>
            </a:r>
            <a:r>
              <a:rPr lang="en-US" dirty="0" err="1" smtClean="0"/>
              <a:t>zidovima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Izrada dna rezervoara: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pPr marL="514350" indent="-514350">
              <a:buAutoNum type="alphaLcParenR"/>
            </a:pPr>
            <a:r>
              <a:rPr lang="sr-Latn-CS" sz="2200" dirty="0" smtClean="0"/>
              <a:t>Elementi dna se isecaju i pripremaju u radionici, a zavaruju na radilištu</a:t>
            </a:r>
            <a:r>
              <a:rPr lang="en-US" sz="2200" dirty="0" smtClean="0"/>
              <a:t> (</a:t>
            </a:r>
            <a:r>
              <a:rPr lang="en-US" sz="2200" dirty="0" err="1" smtClean="0"/>
              <a:t>veći</a:t>
            </a:r>
            <a:r>
              <a:rPr lang="en-US" sz="2200" dirty="0" smtClean="0"/>
              <a:t> </a:t>
            </a:r>
            <a:r>
              <a:rPr lang="en-US" sz="2200" dirty="0" err="1" smtClean="0"/>
              <a:t>rezervori</a:t>
            </a:r>
            <a:r>
              <a:rPr lang="en-US" sz="2200" dirty="0" smtClean="0"/>
              <a:t>)</a:t>
            </a:r>
            <a:endParaRPr lang="sr-Latn-CS" sz="2200" dirty="0" smtClean="0"/>
          </a:p>
          <a:p>
            <a:pPr marL="514350" indent="-514350">
              <a:buAutoNum type="alphaLcParenR"/>
            </a:pPr>
            <a:r>
              <a:rPr lang="sr-Latn-CS" sz="2200" dirty="0" smtClean="0"/>
              <a:t>Elementi dna se isecaju, pripremaju i zavaruju u radionici, a spajaju na radilištu</a:t>
            </a:r>
            <a:r>
              <a:rPr lang="en-US" sz="2200" dirty="0" smtClean="0"/>
              <a:t> (</a:t>
            </a:r>
            <a:r>
              <a:rPr lang="en-US" sz="2200" dirty="0" err="1" smtClean="0"/>
              <a:t>manji</a:t>
            </a:r>
            <a:r>
              <a:rPr lang="en-US" sz="2200" dirty="0" smtClean="0"/>
              <a:t> </a:t>
            </a:r>
            <a:r>
              <a:rPr lang="en-US" sz="2200" dirty="0" err="1" smtClean="0"/>
              <a:t>rezervoari</a:t>
            </a:r>
            <a:r>
              <a:rPr lang="en-US" sz="2200" dirty="0" smtClean="0"/>
              <a:t>)</a:t>
            </a:r>
            <a:endParaRPr lang="sr-Latn-CS" sz="2200" dirty="0" smtClean="0"/>
          </a:p>
          <a:p>
            <a:endParaRPr lang="sr-Latn-C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066800" y="1143000"/>
            <a:ext cx="7162800" cy="419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Položeni cilindrični rezervoari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Zapremina 3-300 m</a:t>
            </a:r>
            <a:r>
              <a:rPr lang="sr-Latn-CS" baseline="30000" dirty="0" smtClean="0"/>
              <a:t>3</a:t>
            </a:r>
            <a:endParaRPr lang="sr-Latn-CS" dirty="0" smtClean="0"/>
          </a:p>
          <a:p>
            <a:endParaRPr lang="sr-Latn-C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524000" y="2338867"/>
            <a:ext cx="6096000" cy="430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14800" y="571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d=3-36mm</a:t>
            </a:r>
            <a:endParaRPr lang="sr-Latn-C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57400" y="2514600"/>
            <a:ext cx="495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213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l=2-30m</a:t>
            </a:r>
            <a:endParaRPr lang="sr-Latn-C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705600" y="3505200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32766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D=1,4-4m</a:t>
            </a:r>
          </a:p>
          <a:p>
            <a:endParaRPr lang="sr-Latn-C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Izvođenje šavova:</a:t>
            </a:r>
            <a:endParaRPr lang="sr-Latn-C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3678555" y="60574"/>
            <a:ext cx="5349248" cy="67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V-izvlačenje sferičnog dela danca:</a:t>
            </a:r>
            <a:endParaRPr lang="sr-Latn-C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50292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00200" y="5791200"/>
            <a:ext cx="6248400" cy="9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VI   izvlačenje oboda danca </a:t>
            </a:r>
          </a:p>
          <a:p>
            <a:pPr>
              <a:buNone/>
            </a:pPr>
            <a:endParaRPr lang="sr-Latn-C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38577"/>
            <a:ext cx="5334000" cy="345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48200"/>
            <a:ext cx="4419600" cy="17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3900" y="5181600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sr-Latn-CS" dirty="0" smtClean="0"/>
              <a:t>VII  rezanje i priprema ivica danca za zavarivanje</a:t>
            </a:r>
          </a:p>
          <a:p>
            <a:endParaRPr lang="sr-Latn-C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230736" y="1740580"/>
            <a:ext cx="6581522" cy="42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066800"/>
          </a:xfrm>
        </p:spPr>
        <p:txBody>
          <a:bodyPr/>
          <a:lstStyle/>
          <a:p>
            <a:r>
              <a:rPr lang="sr-Latn-CS" dirty="0" smtClean="0"/>
              <a:t>Montaža i zavarivanje položenih cilindričnih rezervoara:</a:t>
            </a:r>
          </a:p>
          <a:p>
            <a:endParaRPr lang="sr-Latn-C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 rot="5460000">
            <a:off x="3292160" y="677812"/>
            <a:ext cx="5056250" cy="671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1828800"/>
            <a:ext cx="190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None/>
            </a:pPr>
            <a:r>
              <a:rPr lang="sr-Latn-CS" dirty="0" smtClean="0"/>
              <a:t>I    montaža sekcija plašta </a:t>
            </a:r>
          </a:p>
          <a:p>
            <a:pPr marL="231775" indent="-231775">
              <a:buNone/>
            </a:pPr>
            <a:r>
              <a:rPr lang="sr-Latn-CS" dirty="0" smtClean="0"/>
              <a:t>II   montaža danceta na plašt</a:t>
            </a:r>
          </a:p>
          <a:p>
            <a:pPr marL="231775" indent="-231775">
              <a:buNone/>
            </a:pPr>
            <a:r>
              <a:rPr lang="sr-Latn-CS" dirty="0" smtClean="0"/>
              <a:t>III  zavarivanje kružnih šavova sa unutrašnje strane</a:t>
            </a:r>
          </a:p>
          <a:p>
            <a:pPr marL="231775" indent="-231775">
              <a:buNone/>
            </a:pPr>
            <a:r>
              <a:rPr lang="sr-Latn-CS" dirty="0" smtClean="0"/>
              <a:t>IV zavarivanje kružnih šavova sa spoljašnje strane</a:t>
            </a:r>
          </a:p>
          <a:p>
            <a:pPr marL="231775" indent="-231775">
              <a:buNone/>
            </a:pPr>
            <a:r>
              <a:rPr lang="sr-Latn-CS" dirty="0" smtClean="0"/>
              <a:t>V montaža i zavarivanje dve sekcije rezervoara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    montaža sekcija plašta </a:t>
            </a:r>
          </a:p>
          <a:p>
            <a:endParaRPr lang="sr-Latn-C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524000" y="1371600"/>
            <a:ext cx="6248400" cy="528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II   montaža danceta na plašt</a:t>
            </a:r>
          </a:p>
          <a:p>
            <a:endParaRPr lang="sr-Latn-C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5390" y="1524001"/>
            <a:ext cx="6651810" cy="50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231775" indent="-231775">
              <a:buNone/>
            </a:pPr>
            <a:r>
              <a:rPr lang="sr-Latn-CS" dirty="0" smtClean="0"/>
              <a:t>III  zavarivanje kružnih šavova sa unutrašnje strane</a:t>
            </a:r>
          </a:p>
          <a:p>
            <a:endParaRPr lang="sr-Latn-CS" dirty="0"/>
          </a:p>
        </p:txBody>
      </p:sp>
      <p:grpSp>
        <p:nvGrpSpPr>
          <p:cNvPr id="2" name="Group 5"/>
          <p:cNvGrpSpPr/>
          <p:nvPr/>
        </p:nvGrpSpPr>
        <p:grpSpPr>
          <a:xfrm>
            <a:off x="680304" y="1843335"/>
            <a:ext cx="7973786" cy="4633665"/>
            <a:chOff x="680304" y="1843335"/>
            <a:chExt cx="7973786" cy="463366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 rot="180000">
              <a:off x="680304" y="1843335"/>
              <a:ext cx="7973786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5029200" y="5943600"/>
              <a:ext cx="3124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zavarenih cevovoda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Cevovodi služe za transport fluida (tečnosti i gasova).</a:t>
            </a:r>
          </a:p>
          <a:p>
            <a:r>
              <a:rPr lang="sr-Latn-CS" dirty="0" smtClean="0"/>
              <a:t>Postoje magistralni i cevovodi u postrojenjima.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231775" indent="-231775">
              <a:buNone/>
            </a:pPr>
            <a:r>
              <a:rPr lang="sr-Latn-CS" dirty="0" smtClean="0"/>
              <a:t>IV zavarivanje kružnih šavova sa spoljašnje strane</a:t>
            </a:r>
          </a:p>
          <a:p>
            <a:endParaRPr lang="sr-Latn-C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0000">
            <a:off x="1547429" y="1733532"/>
            <a:ext cx="6077061" cy="481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Loptasti rezervoari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Zapremine 6-4000 m</a:t>
            </a:r>
            <a:r>
              <a:rPr lang="sr-Latn-CS" baseline="30000" dirty="0" smtClean="0"/>
              <a:t>3</a:t>
            </a:r>
            <a:endParaRPr lang="sr-Latn-C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20000">
            <a:off x="627620" y="2593013"/>
            <a:ext cx="8374319" cy="381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loptastih rezervoara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Koriste se dve metode: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1. Isecanje i priprema limova u radionici, montaža i zavarivanje na radilištu (veći rezervoari)</a:t>
            </a:r>
          </a:p>
          <a:p>
            <a:pPr>
              <a:buNone/>
            </a:pPr>
            <a:r>
              <a:rPr lang="sr-Latn-CS" dirty="0" smtClean="0"/>
              <a:t>2. Izrada sekcija u radionici i mon</a:t>
            </a:r>
            <a:r>
              <a:rPr lang="en-US" dirty="0" smtClean="0"/>
              <a:t>t</a:t>
            </a:r>
            <a:r>
              <a:rPr lang="sr-Latn-CS" dirty="0" smtClean="0"/>
              <a:t>aža i zavarivanje na radilištu (manji rezervoari)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*  limovi se deformišu na toplo presama (veće debljine) ili na hladno valjcima.</a:t>
            </a:r>
            <a:endParaRPr lang="sr-Latn-C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Montaža sekcija u vertikalnom položaju: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Prvo se izvode kratki šavovi, pa koreni zavar na dužinama od po 400 mm (obično REL, MAG).</a:t>
            </a:r>
          </a:p>
          <a:p>
            <a:r>
              <a:rPr lang="sr-Latn-CS" dirty="0" smtClean="0"/>
              <a:t>Sekcija se skida, okreće ispupčenjem prema dole i završi koreni zavar (REL, MAG, EPP).</a:t>
            </a:r>
          </a:p>
          <a:p>
            <a:endParaRPr lang="sr-Latn-C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495588" y="1072221"/>
            <a:ext cx="6551175" cy="285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Zatim zavarivanje limova sa druge strane (EPP):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897466" y="1752600"/>
            <a:ext cx="68749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10000" cy="5592763"/>
          </a:xfrm>
        </p:spPr>
        <p:txBody>
          <a:bodyPr/>
          <a:lstStyle/>
          <a:p>
            <a:r>
              <a:rPr lang="sr-Latn-CS" dirty="0" smtClean="0"/>
              <a:t>Princip zavarivanja sekcija:</a:t>
            </a:r>
          </a:p>
          <a:p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Prvo meridijalni šavovi, pa ekvatorijalni</a:t>
            </a:r>
          </a:p>
          <a:p>
            <a:pPr>
              <a:buFontTx/>
              <a:buChar char="-"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Zavarivanje na manipulatoru: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457200"/>
            <a:ext cx="472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Izrada zavarenih sudova pod pritiskom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Posude pod pritiskom služe za čuvanje fluida pod nadpritiscima iznad 0,5 bara.</a:t>
            </a:r>
          </a:p>
          <a:p>
            <a:r>
              <a:rPr lang="sr-Latn-CS" dirty="0" smtClean="0"/>
              <a:t>Vrste: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Kotlovi</a:t>
            </a:r>
          </a:p>
          <a:p>
            <a:pPr>
              <a:buFontTx/>
              <a:buChar char="-"/>
            </a:pPr>
            <a:r>
              <a:rPr lang="sr-Latn-CS" dirty="0" smtClean="0"/>
              <a:t>Posude sa tankim zidovima</a:t>
            </a:r>
            <a:endParaRPr lang="sr-Latn-C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Izrada kotlova</a:t>
            </a:r>
            <a:endParaRPr lang="sr-Latn-C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sr-Latn-CS" dirty="0" smtClean="0"/>
              <a:t>Kotlovi se izrađuju od kotlovskih limova, koji moraju da izdrže visoke pritiske i temperature</a:t>
            </a:r>
            <a:r>
              <a:rPr lang="en-US" dirty="0" smtClean="0"/>
              <a:t>, a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nisku</a:t>
            </a:r>
            <a:r>
              <a:rPr lang="en-US" dirty="0" smtClean="0"/>
              <a:t> </a:t>
            </a:r>
            <a:r>
              <a:rPr lang="en-US" dirty="0" err="1" smtClean="0"/>
              <a:t>cenu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visoku</a:t>
            </a:r>
            <a:r>
              <a:rPr lang="en-US" dirty="0" smtClean="0"/>
              <a:t> </a:t>
            </a: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obavljanja</a:t>
            </a:r>
            <a:r>
              <a:rPr lang="en-US" dirty="0" smtClean="0"/>
              <a:t> </a:t>
            </a:r>
            <a:r>
              <a:rPr lang="en-US" dirty="0" err="1" smtClean="0"/>
              <a:t>remonta</a:t>
            </a:r>
            <a:r>
              <a:rPr lang="en-US" dirty="0" smtClean="0"/>
              <a:t> (</a:t>
            </a:r>
            <a:r>
              <a:rPr lang="en-US" dirty="0" err="1" smtClean="0"/>
              <a:t>zamene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)</a:t>
            </a:r>
            <a:r>
              <a:rPr lang="sr-Latn-CS" dirty="0" smtClean="0"/>
              <a:t>.</a:t>
            </a:r>
          </a:p>
          <a:p>
            <a:r>
              <a:rPr lang="sr-Latn-CS" dirty="0" smtClean="0"/>
              <a:t>Tipični kotlovi visoke produktivnosti imaju prečnik 1600-1800 mm i debljinu zida do 100 mm.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Osnovna konstrukcija je slična horizontalnim cilindričnim rezervoarima, a samim tim i izrada.</a:t>
            </a:r>
          </a:p>
          <a:p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konstrukcija</a:t>
            </a:r>
            <a:r>
              <a:rPr lang="en-US" dirty="0" smtClean="0"/>
              <a:t> se s</a:t>
            </a:r>
            <a:r>
              <a:rPr lang="sr-Latn-CS" dirty="0" smtClean="0"/>
              <a:t>astoji od centralnih sekcija i dva danceta: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073864" y="3377563"/>
            <a:ext cx="7116892" cy="29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Zbog velikog broja cevi, posebnu pažnju treba posvetiti priključcima.</a:t>
            </a:r>
            <a:endParaRPr lang="sr-Latn-CS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Izrada zavarenih cevovoda podrazumeva: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 smtClean="0"/>
              <a:t>Izradu cevi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Izradu sklopova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Nastavljanje cevovoda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Izvođenje priključaka na plaštu kotla:</a:t>
            </a:r>
            <a:endParaRPr lang="sr-Latn-C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 rot="60000">
            <a:off x="922976" y="1599689"/>
            <a:ext cx="7046649" cy="36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3124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Niski i srednji pritisci</a:t>
            </a:r>
            <a:endParaRPr lang="sr-Latn-C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200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Visoki pritisci</a:t>
            </a:r>
            <a:endParaRPr lang="sr-Latn-C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124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Visoki pritisci – podložni prsten se uklanja</a:t>
            </a:r>
            <a:endParaRPr lang="sr-Latn-C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41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Visoki pritisci-najpogodnije rešenje</a:t>
            </a:r>
            <a:r>
              <a:rPr lang="en-US" dirty="0" smtClean="0"/>
              <a:t>, </a:t>
            </a:r>
            <a:r>
              <a:rPr lang="en-US" dirty="0" err="1" smtClean="0"/>
              <a:t>najteže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izvođenje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4218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Za veće prečnike</a:t>
            </a:r>
            <a:endParaRPr lang="sr-Latn-C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Priključci sa ojačanjem:</a:t>
            </a:r>
            <a:endParaRPr lang="sr-Latn-C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1208955" y="1613914"/>
            <a:ext cx="6801457" cy="39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Oblici dna-prečnici manji od 500 mm (c,d-manje odgovorne konstrukcije):</a:t>
            </a:r>
            <a:endParaRPr lang="sr-Latn-C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063" y="2504825"/>
            <a:ext cx="7638793" cy="305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Posude sa tankim zidovima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sr-Latn-CS" dirty="0" smtClean="0"/>
              <a:t>Debljina zidova ne prelazi 7-10 mm.</a:t>
            </a:r>
          </a:p>
          <a:p>
            <a:r>
              <a:rPr lang="sr-Latn-CS" dirty="0" smtClean="0"/>
              <a:t>Izrađuju se od različitih materijala: čelici, legure bakra i aluminijuma...</a:t>
            </a:r>
            <a:endParaRPr lang="sr-Latn-C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sr-Latn-CS" dirty="0" smtClean="0"/>
              <a:t>Posuda za vazduh za kamione (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sr-Latn-CS" dirty="0" smtClean="0"/>
              <a:t>kompresor) od niskougljeničnog čelika:</a:t>
            </a:r>
            <a:endParaRPr lang="sr-Latn-C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553200" cy="35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Zavarivanje priključaka (MAG):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 Obrtno postolje 2 se okreće brzinom zavarivanja.</a:t>
            </a:r>
            <a:endParaRPr lang="sr-Latn-C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340768"/>
            <a:ext cx="6248400" cy="32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Zavarivanje plašta za danca (MAG):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 Obrtno postolje okreće montirani rezervoar brzinom zavarivanja uz istovremeno izvođenje šavova.</a:t>
            </a:r>
            <a:endParaRPr lang="sr-Latn-C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398773" y="3334583"/>
            <a:ext cx="6672351" cy="317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Posuda za vazduh kod železničkih vagona (EPP):</a:t>
            </a:r>
            <a:endParaRPr lang="sr-Latn-C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9069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Boce za gas od niskougljeničnog čelika (EPP):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 Alternativa je jeftiniji automatizovani MAG postupak, ali šavovi nemaju tako estetski izgled kao EPP.</a:t>
            </a:r>
            <a:endParaRPr lang="sr-Latn-C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19400"/>
            <a:ext cx="2667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Izrada cevi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sr-Latn-CS" sz="2600" dirty="0" smtClean="0"/>
              <a:t>Šavne cevi se izrađuju</a:t>
            </a:r>
            <a:r>
              <a:rPr lang="sr-Latn-CS" sz="2600" dirty="0" smtClean="0"/>
              <a:t>:</a:t>
            </a:r>
            <a:endParaRPr lang="sr-Latn-CS" sz="2600" dirty="0"/>
          </a:p>
          <a:p>
            <a:pPr marL="514350" indent="-514350">
              <a:buAutoNum type="arabicPeriod"/>
            </a:pPr>
            <a:r>
              <a:rPr lang="sr-Latn-CS" sz="2600" dirty="0" smtClean="0"/>
              <a:t>Postupci</a:t>
            </a:r>
            <a:r>
              <a:rPr lang="en-US" sz="2600" dirty="0" smtClean="0"/>
              <a:t>ma</a:t>
            </a:r>
            <a:r>
              <a:rPr lang="sr-Latn-CS" sz="2600" dirty="0" smtClean="0"/>
              <a:t> </a:t>
            </a:r>
            <a:r>
              <a:rPr lang="sr-Latn-CS" sz="2600" dirty="0" smtClean="0"/>
              <a:t>savijanja limova na </a:t>
            </a:r>
            <a:r>
              <a:rPr lang="sr-Latn-CS" sz="2600" dirty="0" smtClean="0"/>
              <a:t>presama</a:t>
            </a:r>
            <a:r>
              <a:rPr lang="en-US" sz="2600" dirty="0" smtClean="0"/>
              <a:t> (</a:t>
            </a:r>
            <a:r>
              <a:rPr lang="en-US" sz="2600" dirty="0" err="1" smtClean="0"/>
              <a:t>sa</a:t>
            </a:r>
            <a:r>
              <a:rPr lang="en-US" sz="2600" dirty="0" smtClean="0"/>
              <a:t> </a:t>
            </a:r>
            <a:r>
              <a:rPr lang="en-US" sz="2600" dirty="0" err="1" smtClean="0"/>
              <a:t>jednim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sa</a:t>
            </a:r>
            <a:r>
              <a:rPr lang="en-US" sz="2600" dirty="0" smtClean="0"/>
              <a:t> </a:t>
            </a:r>
            <a:r>
              <a:rPr lang="en-US" sz="2600" dirty="0" err="1" smtClean="0"/>
              <a:t>dva</a:t>
            </a:r>
            <a:r>
              <a:rPr lang="en-US" sz="2600" dirty="0" smtClean="0"/>
              <a:t> </a:t>
            </a:r>
            <a:r>
              <a:rPr lang="en-US" sz="2600" dirty="0" err="1" smtClean="0"/>
              <a:t>prava</a:t>
            </a:r>
            <a:r>
              <a:rPr lang="en-US" sz="2600" dirty="0" smtClean="0"/>
              <a:t> </a:t>
            </a:r>
            <a:r>
              <a:rPr lang="en-US" sz="2600" dirty="0" err="1" smtClean="0"/>
              <a:t>šava</a:t>
            </a:r>
            <a:r>
              <a:rPr lang="en-US" sz="2600" dirty="0" smtClean="0"/>
              <a:t>)</a:t>
            </a:r>
          </a:p>
          <a:p>
            <a:pPr marL="514350" indent="-514350">
              <a:buAutoNum type="arabicPeriod"/>
            </a:pPr>
            <a:endParaRPr lang="en-US" sz="2600" dirty="0" smtClean="0"/>
          </a:p>
          <a:p>
            <a:pPr marL="514350" indent="-514350">
              <a:buAutoNum type="arabicPeriod"/>
            </a:pPr>
            <a:endParaRPr lang="en-US" sz="2600" dirty="0" smtClean="0"/>
          </a:p>
          <a:p>
            <a:pPr marL="514350" indent="-514350">
              <a:buAutoNum type="arabicPeriod"/>
            </a:pPr>
            <a:endParaRPr lang="en-US" sz="2600" dirty="0" smtClean="0"/>
          </a:p>
          <a:p>
            <a:pPr marL="514350" indent="-514350">
              <a:buAutoNum type="arabicPeriod"/>
            </a:pPr>
            <a:endParaRPr lang="en-US" sz="2600" dirty="0" smtClean="0"/>
          </a:p>
          <a:p>
            <a:pPr marL="514350" indent="-514350">
              <a:buAutoNum type="arabicPeriod"/>
            </a:pPr>
            <a:endParaRPr lang="sr-Latn-CS" sz="2600" dirty="0" smtClean="0"/>
          </a:p>
          <a:p>
            <a:pPr marL="514350" indent="-514350">
              <a:buAutoNum type="arabicPeriod"/>
            </a:pPr>
            <a:r>
              <a:rPr lang="sr-Latn-CS" sz="2600" dirty="0" smtClean="0"/>
              <a:t>Spiraln</a:t>
            </a:r>
            <a:r>
              <a:rPr lang="en-US" sz="2600" dirty="0" err="1" smtClean="0"/>
              <a:t>im</a:t>
            </a:r>
            <a:r>
              <a:rPr lang="sr-Latn-CS" sz="2600" dirty="0" smtClean="0"/>
              <a:t> oblikovanj</a:t>
            </a:r>
            <a:r>
              <a:rPr lang="en-US" sz="2600" dirty="0" err="1" smtClean="0"/>
              <a:t>em</a:t>
            </a:r>
            <a:r>
              <a:rPr lang="en-US" sz="2600" dirty="0" smtClean="0"/>
              <a:t>:</a:t>
            </a:r>
          </a:p>
          <a:p>
            <a:pPr>
              <a:buFontTx/>
              <a:buChar char="-"/>
            </a:pPr>
            <a:r>
              <a:rPr lang="sr-Latn-CS" sz="2600" dirty="0" smtClean="0"/>
              <a:t>Iz lima jedne debljine moguće </a:t>
            </a:r>
            <a:r>
              <a:rPr lang="sr-Latn-CS" sz="2600" dirty="0" smtClean="0"/>
              <a:t>je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 </a:t>
            </a:r>
            <a:r>
              <a:rPr lang="sr-Latn-CS" sz="2600" dirty="0" smtClean="0"/>
              <a:t> </a:t>
            </a:r>
            <a:r>
              <a:rPr lang="sr-Latn-CS" sz="2600" dirty="0" smtClean="0"/>
              <a:t>dobiti različite prečnike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</a:t>
            </a:r>
            <a:r>
              <a:rPr lang="en-US" sz="2600" dirty="0" smtClean="0"/>
              <a:t>    </a:t>
            </a:r>
            <a:r>
              <a:rPr lang="sr-Latn-CS" sz="2600" dirty="0" smtClean="0"/>
              <a:t>cevovoda</a:t>
            </a:r>
            <a:r>
              <a:rPr lang="sr-Latn-CS" sz="2600" dirty="0" smtClean="0"/>
              <a:t>.</a:t>
            </a:r>
          </a:p>
          <a:p>
            <a:pPr>
              <a:buFontTx/>
              <a:buChar char="-"/>
            </a:pPr>
            <a:r>
              <a:rPr lang="sr-Latn-CS" sz="2600" dirty="0" smtClean="0"/>
              <a:t>Ugao </a:t>
            </a:r>
            <a:r>
              <a:rPr lang="el-GR" sz="2600" dirty="0" smtClean="0"/>
              <a:t>α</a:t>
            </a:r>
            <a:r>
              <a:rPr lang="sr-Latn-CS" sz="2600" dirty="0" smtClean="0"/>
              <a:t>=(40 – 66)</a:t>
            </a:r>
            <a:r>
              <a:rPr lang="sr-Latn-CS" sz="2600" baseline="30000" dirty="0" smtClean="0"/>
              <a:t>o</a:t>
            </a:r>
          </a:p>
          <a:p>
            <a:pPr>
              <a:buFontTx/>
              <a:buChar char="-"/>
            </a:pPr>
            <a:r>
              <a:rPr lang="sr-Latn-CS" sz="2600" dirty="0" smtClean="0"/>
              <a:t>B/D=2.35-1.25</a:t>
            </a:r>
            <a:endParaRPr lang="sr-Latn-C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7509"/>
          <a:stretch>
            <a:fillRect/>
          </a:stretch>
        </p:blipFill>
        <p:spPr bwMode="auto">
          <a:xfrm>
            <a:off x="0" y="2133600"/>
            <a:ext cx="4186238" cy="187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92569"/>
            <a:ext cx="4191000" cy="18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038600"/>
            <a:ext cx="4267200" cy="26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sklopova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sr-Latn-CS" dirty="0" smtClean="0"/>
              <a:t>Rebra krutosti</a:t>
            </a:r>
          </a:p>
          <a:p>
            <a:r>
              <a:rPr lang="sr-Latn-CS" dirty="0" smtClean="0"/>
              <a:t>Oslonci</a:t>
            </a:r>
          </a:p>
          <a:p>
            <a:r>
              <a:rPr lang="sr-Latn-CS" dirty="0" smtClean="0"/>
              <a:t>Kompenzatori</a:t>
            </a:r>
            <a:endParaRPr lang="sr-Latn-C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nastavljanje</a:t>
            </a:r>
            <a:r>
              <a:rPr lang="en-US" dirty="0" smtClean="0"/>
              <a:t> </a:t>
            </a:r>
            <a:r>
              <a:rPr lang="en-US" dirty="0" err="1" smtClean="0"/>
              <a:t>cevovoda</a:t>
            </a:r>
            <a:r>
              <a:rPr lang="en-US" dirty="0" smtClean="0"/>
              <a:t>: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2223" t="4015" r="1921"/>
          <a:stretch>
            <a:fillRect/>
          </a:stretch>
        </p:blipFill>
        <p:spPr bwMode="auto">
          <a:xfrm rot="60000">
            <a:off x="150738" y="939412"/>
            <a:ext cx="4878718" cy="43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6576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" y="5181600"/>
            <a:ext cx="448056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5262" r="2606"/>
          <a:stretch>
            <a:fillRect/>
          </a:stretch>
        </p:blipFill>
        <p:spPr bwMode="auto">
          <a:xfrm rot="120000">
            <a:off x="5139463" y="4411888"/>
            <a:ext cx="3965305" cy="23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Izrada zavarenih rezervoara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Rezervoari su posude za čuvanje tečnosti do nadpritiska 0,5 bara i temperature 100</a:t>
            </a:r>
            <a:r>
              <a:rPr lang="sr-Latn-CS" baseline="30000" dirty="0" smtClean="0"/>
              <a:t>o</a:t>
            </a:r>
            <a:r>
              <a:rPr lang="sr-Latn-CS" dirty="0" smtClean="0"/>
              <a:t>C.</a:t>
            </a:r>
          </a:p>
          <a:p>
            <a:r>
              <a:rPr lang="sr-Latn-CS" dirty="0" smtClean="0"/>
              <a:t>Vrste rezervoara: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Vertikalni cilindrični rezervoari</a:t>
            </a:r>
          </a:p>
          <a:p>
            <a:pPr>
              <a:buFontTx/>
              <a:buChar char="-"/>
            </a:pPr>
            <a:r>
              <a:rPr lang="sr-Latn-CS" dirty="0" smtClean="0"/>
              <a:t>Položeni cilindrični rezerovari</a:t>
            </a:r>
          </a:p>
          <a:p>
            <a:pPr>
              <a:buFontTx/>
              <a:buChar char="-"/>
            </a:pPr>
            <a:r>
              <a:rPr lang="sr-Latn-CS" dirty="0" smtClean="0"/>
              <a:t>Loptasti rezervoari</a:t>
            </a:r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Vertikalni cilindrični rezervoari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Latn-CS" dirty="0" smtClean="0"/>
              <a:t>Pod je najčešće ravan, a krov pod kosinom.</a:t>
            </a:r>
          </a:p>
          <a:p>
            <a:r>
              <a:rPr lang="sr-Latn-CS" dirty="0" smtClean="0"/>
              <a:t>Zapremina 100-20000 m</a:t>
            </a:r>
            <a:r>
              <a:rPr lang="sr-Latn-CS" baseline="30000" dirty="0" smtClean="0"/>
              <a:t>3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06752" y="2704261"/>
            <a:ext cx="4305215" cy="403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4379461" y="2631734"/>
            <a:ext cx="4727864" cy="42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812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d</a:t>
            </a:r>
            <a:r>
              <a:rPr lang="sr-Latn-CS" b="1" dirty="0" smtClean="0"/>
              <a:t>no d=4-16 mm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724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</a:t>
            </a:r>
            <a:r>
              <a:rPr lang="sr-Latn-CS" b="1" dirty="0" smtClean="0"/>
              <a:t>lašt </a:t>
            </a:r>
          </a:p>
          <a:p>
            <a:r>
              <a:rPr lang="sr-Latn-CS" b="1" dirty="0" smtClean="0"/>
              <a:t>d=4-16 mm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267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</a:t>
            </a:r>
            <a:r>
              <a:rPr lang="sr-Latn-CS" b="1" dirty="0" smtClean="0"/>
              <a:t>rov d=2,5-3 mm</a:t>
            </a:r>
            <a:endParaRPr lang="sr-Latn-C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858</Words>
  <Application>Microsoft Office PowerPoint</Application>
  <PresentationFormat>On-screen Show (4:3)</PresentationFormat>
  <Paragraphs>205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TEHNOLOGIJA MAŠINOGRADNJE</vt:lpstr>
      <vt:lpstr>Izrada toplotne i procesne opreme zavarivanjem</vt:lpstr>
      <vt:lpstr>Izrada zavarenih cevovoda</vt:lpstr>
      <vt:lpstr>Slide 4</vt:lpstr>
      <vt:lpstr>Izrada cevi</vt:lpstr>
      <vt:lpstr>Izrada sklopova</vt:lpstr>
      <vt:lpstr>Slide 7</vt:lpstr>
      <vt:lpstr>Izrada zavarenih rezervoara</vt:lpstr>
      <vt:lpstr>Vertikalni cilindrični rezervoari</vt:lpstr>
      <vt:lpstr>Slide 10</vt:lpstr>
      <vt:lpstr>Slide 11</vt:lpstr>
      <vt:lpstr>Slide 12</vt:lpstr>
      <vt:lpstr>Slide 13</vt:lpstr>
      <vt:lpstr>Izrada vertikanih rezervoara</vt:lpstr>
      <vt:lpstr>Slide 15</vt:lpstr>
      <vt:lpstr>Slide 16</vt:lpstr>
      <vt:lpstr>Slide 17</vt:lpstr>
      <vt:lpstr>Slide 18</vt:lpstr>
      <vt:lpstr>Slide 19</vt:lpstr>
      <vt:lpstr>Slide 20</vt:lpstr>
      <vt:lpstr>Položeni cilindrični rezervoari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Loptasti rezervoari</vt:lpstr>
      <vt:lpstr>Izrada loptastih rezervoara</vt:lpstr>
      <vt:lpstr>Slide 33</vt:lpstr>
      <vt:lpstr>Slide 34</vt:lpstr>
      <vt:lpstr>Slide 35</vt:lpstr>
      <vt:lpstr>Izrada zavarenih sudova pod pritiskom</vt:lpstr>
      <vt:lpstr>Izrada kotlova</vt:lpstr>
      <vt:lpstr>Slide 38</vt:lpstr>
      <vt:lpstr>Slide 39</vt:lpstr>
      <vt:lpstr>Slide 40</vt:lpstr>
      <vt:lpstr>Slide 41</vt:lpstr>
      <vt:lpstr>Slide 42</vt:lpstr>
      <vt:lpstr>Posude sa tankim zidovima</vt:lpstr>
      <vt:lpstr>Slide 44</vt:lpstr>
      <vt:lpstr>Slide 45</vt:lpstr>
      <vt:lpstr>Slide 46</vt:lpstr>
      <vt:lpstr>Slide 47</vt:lpstr>
      <vt:lpstr>Slide 48</vt:lpstr>
      <vt:lpstr>Slide 49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Projektovanje tehnologije zavarivanja</dc:title>
  <dc:creator>Korisnik</dc:creator>
  <cp:lastModifiedBy>sebastijan</cp:lastModifiedBy>
  <cp:revision>27</cp:revision>
  <dcterms:created xsi:type="dcterms:W3CDTF">2012-11-16T21:29:02Z</dcterms:created>
  <dcterms:modified xsi:type="dcterms:W3CDTF">2015-03-14T17:48:10Z</dcterms:modified>
</cp:coreProperties>
</file>